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8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6" r:id="rId11"/>
    <p:sldId id="270" r:id="rId12"/>
    <p:sldId id="265" r:id="rId13"/>
    <p:sldId id="267" r:id="rId14"/>
    <p:sldId id="269" r:id="rId1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era Lapshina" initials="VL" lastIdx="1" clrIdx="0">
    <p:extLst>
      <p:ext uri="{19B8F6BF-5375-455C-9EA6-DF929625EA0E}">
        <p15:presenceInfo xmlns:p15="http://schemas.microsoft.com/office/powerpoint/2012/main" userId="Vera Lapshin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5D35"/>
    <a:srgbClr val="3AAA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AF606853-7671-496A-8E4F-DF71F8EC918B}" styleName="Темный стиль 1 — акцент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36"/>
    <p:restoredTop sz="94654"/>
  </p:normalViewPr>
  <p:slideViewPr>
    <p:cSldViewPr snapToGrid="0" snapToObjects="1">
      <p:cViewPr varScale="1">
        <p:scale>
          <a:sx n="86" d="100"/>
          <a:sy n="86" d="100"/>
        </p:scale>
        <p:origin x="6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165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303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883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091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5652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9891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3567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429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1780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4576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729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91FCB-52D1-1D44-8B67-566484F238A7}" type="datetimeFigureOut">
              <a:rPr lang="ru-RU" smtClean="0"/>
              <a:t>02.07.2021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3CB9C6-5D7E-C547-8B48-8CCA27DBFA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3293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6E38E3D-ED51-494F-B725-C9656C9C8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622" y="162890"/>
            <a:ext cx="1778000" cy="341813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E2670C1D-1A9C-0849-A71F-C8C72544E5D1}"/>
              </a:ext>
            </a:extLst>
          </p:cNvPr>
          <p:cNvSpPr/>
          <p:nvPr/>
        </p:nvSpPr>
        <p:spPr>
          <a:xfrm>
            <a:off x="287868" y="185830"/>
            <a:ext cx="3589866" cy="4385733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29A498-B344-5A4A-AE10-AB31F23CE815}"/>
              </a:ext>
            </a:extLst>
          </p:cNvPr>
          <p:cNvSpPr txBox="1"/>
          <p:nvPr/>
        </p:nvSpPr>
        <p:spPr>
          <a:xfrm>
            <a:off x="795867" y="6591467"/>
            <a:ext cx="581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>
                <a:latin typeface="Myriad Pro" panose="020B0503030403020204" pitchFamily="34" charset="0"/>
                <a:ea typeface="Nanum Brush Script" panose="03060600000000000000" pitchFamily="66" charset="-127"/>
                <a:cs typeface="Vivaldi" panose="020F0502020204030204" pitchFamily="34" charset="0"/>
              </a:rPr>
              <a:t>Мощностью </a:t>
            </a:r>
            <a:r>
              <a:rPr lang="en-US" dirty="0">
                <a:latin typeface="Myriad Pro" panose="020B0503030403020204" pitchFamily="34" charset="0"/>
                <a:ea typeface="Nanum Brush Script" panose="03060600000000000000" pitchFamily="66" charset="-127"/>
                <a:cs typeface="Vivaldi" panose="020F0502020204030204" pitchFamily="34" charset="0"/>
              </a:rPr>
              <a:t>{{ </a:t>
            </a:r>
            <a:r>
              <a:rPr lang="en-US" b="1" dirty="0" err="1">
                <a:latin typeface="Myriad Pro" panose="020B0503030403020204" pitchFamily="34" charset="0"/>
                <a:ea typeface="Nanum Brush Script" panose="03060600000000000000" pitchFamily="66" charset="-127"/>
                <a:cs typeface="Vivaldi" panose="020F0502020204030204" pitchFamily="34" charset="0"/>
              </a:rPr>
              <a:t>tonns</a:t>
            </a:r>
            <a:r>
              <a:rPr lang="en-US" dirty="0">
                <a:latin typeface="Myriad Pro" panose="020B0503030403020204" pitchFamily="34" charset="0"/>
                <a:ea typeface="Nanum Brush Script" panose="03060600000000000000" pitchFamily="66" charset="-127"/>
                <a:cs typeface="Vivaldi" panose="020F0502020204030204" pitchFamily="34" charset="0"/>
              </a:rPr>
              <a:t> }}</a:t>
            </a:r>
            <a:r>
              <a:rPr lang="ru-RU" dirty="0">
                <a:latin typeface="Myriad Pro" panose="020B0503030403020204" pitchFamily="34" charset="0"/>
                <a:ea typeface="Nanum Brush Script" panose="03060600000000000000" pitchFamily="66" charset="-127"/>
                <a:cs typeface="Vivaldi" panose="020F0502020204030204" pitchFamily="34" charset="0"/>
              </a:rPr>
              <a:t> тонн в год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F167EB-8FC3-384F-8DB5-16C1ACAA3D71}"/>
              </a:ext>
            </a:extLst>
          </p:cNvPr>
          <p:cNvSpPr txBox="1"/>
          <p:nvPr/>
        </p:nvSpPr>
        <p:spPr>
          <a:xfrm>
            <a:off x="4834622" y="548180"/>
            <a:ext cx="17780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050" b="1" dirty="0">
                <a:solidFill>
                  <a:schemeClr val="accent6">
                    <a:lumMod val="50000"/>
                  </a:schemeClr>
                </a:solidFill>
                <a:latin typeface="Myriad Pro Condensed" panose="020B0506030403020204" pitchFamily="34" charset="0"/>
              </a:rPr>
              <a:t>современные технологии компостирования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CD25C5E-8CAA-694F-9237-78D93DCCBE3E}"/>
              </a:ext>
            </a:extLst>
          </p:cNvPr>
          <p:cNvSpPr/>
          <p:nvPr/>
        </p:nvSpPr>
        <p:spPr>
          <a:xfrm>
            <a:off x="4470555" y="2768060"/>
            <a:ext cx="1879600" cy="1803502"/>
          </a:xfrm>
          <a:prstGeom prst="rect">
            <a:avLst/>
          </a:prstGeom>
          <a:solidFill>
            <a:srgbClr val="0C5D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E4DA043-AA72-794C-9DEE-AAD0717E5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789" y="630600"/>
            <a:ext cx="3682844" cy="42749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2BF0F0F-58D8-9947-88DA-EF4D941D4E64}"/>
              </a:ext>
            </a:extLst>
          </p:cNvPr>
          <p:cNvSpPr txBox="1"/>
          <p:nvPr/>
        </p:nvSpPr>
        <p:spPr>
          <a:xfrm>
            <a:off x="-360355" y="5302217"/>
            <a:ext cx="711319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800" dirty="0">
                <a:latin typeface="Myriad Pro" panose="020B0503030403020204" pitchFamily="34" charset="0"/>
              </a:rPr>
              <a:t>Комплекс</a:t>
            </a:r>
            <a:r>
              <a:rPr lang="ru-RU" sz="2400" dirty="0">
                <a:latin typeface="Myriad Pro" panose="020B0503030403020204" pitchFamily="34" charset="0"/>
              </a:rPr>
              <a:t> </a:t>
            </a:r>
          </a:p>
          <a:p>
            <a:pPr algn="r"/>
            <a:r>
              <a:rPr lang="ru-RU" sz="2400" dirty="0">
                <a:latin typeface="Myriad Pro" panose="020B0503030403020204" pitchFamily="34" charset="0"/>
              </a:rPr>
              <a:t>компостирования органических отходов в «климатических камерах» </a:t>
            </a:r>
            <a:endParaRPr lang="ru-RU" sz="2400" dirty="0">
              <a:effectLst/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254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eometria Light" panose="020B04030202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432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113149"/>
            <a:ext cx="44790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Запчасти и техническое сопровождение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AD678E0-47FB-C24D-923C-966472CBF2E8}"/>
              </a:ext>
            </a:extLst>
          </p:cNvPr>
          <p:cNvSpPr/>
          <p:nvPr/>
        </p:nvSpPr>
        <p:spPr>
          <a:xfrm>
            <a:off x="-2" y="1891519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14C9E0-461B-8842-AE06-A3A455BB8950}"/>
              </a:ext>
            </a:extLst>
          </p:cNvPr>
          <p:cNvSpPr txBox="1"/>
          <p:nvPr/>
        </p:nvSpPr>
        <p:spPr>
          <a:xfrm>
            <a:off x="160865" y="1518733"/>
            <a:ext cx="31072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Geometria Light" panose="020B0403020204020204" pitchFamily="34" charset="0"/>
              </a:rPr>
              <a:t>3</a:t>
            </a:r>
            <a:r>
              <a:rPr lang="ru-RU" sz="1600" b="1" dirty="0">
                <a:latin typeface="Geometria Light" panose="020B0403020204020204" pitchFamily="34" charset="0"/>
              </a:rPr>
              <a:t>.</a:t>
            </a:r>
            <a:r>
              <a:rPr lang="en-US" sz="1600" b="1" dirty="0">
                <a:latin typeface="Geometria Light" panose="020B0403020204020204" pitchFamily="34" charset="0"/>
              </a:rPr>
              <a:t>1</a:t>
            </a:r>
            <a:r>
              <a:rPr lang="ru-RU" sz="1600" b="1" dirty="0">
                <a:latin typeface="Geometria Light" panose="020B0403020204020204" pitchFamily="34" charset="0"/>
              </a:rPr>
              <a:t>. Запчасти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94DE2799-8507-284B-8AA3-EF718724ED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497150"/>
              </p:ext>
            </p:extLst>
          </p:nvPr>
        </p:nvGraphicFramePr>
        <p:xfrm>
          <a:off x="160864" y="2076185"/>
          <a:ext cx="6307668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17536">
                  <a:extLst>
                    <a:ext uri="{9D8B030D-6E8A-4147-A177-3AD203B41FA5}">
                      <a16:colId xmlns:a16="http://schemas.microsoft.com/office/drawing/2014/main" val="1581420644"/>
                    </a:ext>
                  </a:extLst>
                </a:gridCol>
                <a:gridCol w="1490132">
                  <a:extLst>
                    <a:ext uri="{9D8B030D-6E8A-4147-A177-3AD203B41FA5}">
                      <a16:colId xmlns:a16="http://schemas.microsoft.com/office/drawing/2014/main" val="368618561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Наименование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Количество (</a:t>
                      </a:r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шт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224847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Спецкабель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 (20 м)</a:t>
                      </a:r>
                    </a:p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1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5614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Датчик кислорода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1</a:t>
                      </a:r>
                    </a:p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0764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Датчик температуры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1</a:t>
                      </a:r>
                    </a:p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606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Радиальный вентилятор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1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4657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Крышка водостока (чугун)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14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98384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Набор для ремонта мембраны 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GORE Cover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1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919237"/>
                  </a:ext>
                </a:extLst>
              </a:tr>
            </a:tbl>
          </a:graphicData>
        </a:graphic>
      </p:graphicFrame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E4757837-B4AF-5648-AF8F-6167A9CF4A94}"/>
              </a:ext>
            </a:extLst>
          </p:cNvPr>
          <p:cNvSpPr/>
          <p:nvPr/>
        </p:nvSpPr>
        <p:spPr>
          <a:xfrm>
            <a:off x="4230" y="5625852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6582AD-5D1D-8F4A-82D7-3D9E048715A7}"/>
              </a:ext>
            </a:extLst>
          </p:cNvPr>
          <p:cNvSpPr txBox="1"/>
          <p:nvPr/>
        </p:nvSpPr>
        <p:spPr>
          <a:xfrm>
            <a:off x="165096" y="5253066"/>
            <a:ext cx="3708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Geometria Light" panose="020B0403020204020204" pitchFamily="34" charset="0"/>
              </a:rPr>
              <a:t>3</a:t>
            </a:r>
            <a:r>
              <a:rPr lang="ru-RU" sz="1600" b="1" dirty="0">
                <a:latin typeface="Geometria Light" panose="020B0403020204020204" pitchFamily="34" charset="0"/>
              </a:rPr>
              <a:t>.</a:t>
            </a:r>
            <a:r>
              <a:rPr lang="en-US" sz="1600" b="1" dirty="0">
                <a:latin typeface="Geometria Light" panose="020B0403020204020204" pitchFamily="34" charset="0"/>
              </a:rPr>
              <a:t>2. </a:t>
            </a:r>
            <a:r>
              <a:rPr lang="ru-RU" sz="1600" b="1" dirty="0">
                <a:latin typeface="Geometria Light" panose="020B0403020204020204" pitchFamily="34" charset="0"/>
              </a:rPr>
              <a:t>Техническое сопровождение</a:t>
            </a:r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68506514-7B00-9947-B87B-1C05F7C5D0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139589"/>
              </p:ext>
            </p:extLst>
          </p:nvPr>
        </p:nvGraphicFramePr>
        <p:xfrm>
          <a:off x="160863" y="5976499"/>
          <a:ext cx="6477003" cy="245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29478">
                  <a:extLst>
                    <a:ext uri="{9D8B030D-6E8A-4147-A177-3AD203B41FA5}">
                      <a16:colId xmlns:a16="http://schemas.microsoft.com/office/drawing/2014/main" val="1581420644"/>
                    </a:ext>
                  </a:extLst>
                </a:gridCol>
                <a:gridCol w="1547525">
                  <a:extLst>
                    <a:ext uri="{9D8B030D-6E8A-4147-A177-3AD203B41FA5}">
                      <a16:colId xmlns:a16="http://schemas.microsoft.com/office/drawing/2014/main" val="3686185617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r>
                        <a:rPr lang="ru-RU" sz="1600" b="1" kern="120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  <a:ea typeface="+mn-ea"/>
                          <a:cs typeface="+mn-cs"/>
                        </a:rPr>
                        <a:t>Наименование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 услуги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Количество (</a:t>
                      </a:r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шт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2248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Надзор за монтажом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606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Монтаж надземных конструкций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46578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Тренинг персонала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9838401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Запуск и ввод в эксплуатацию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9667238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Сбор и контроль данных установки в режиме онлайн в течение 24 месяцев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919237"/>
                  </a:ext>
                </a:extLst>
              </a:tr>
              <a:tr h="13716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Обучение персонала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200" b="0" i="0" dirty="0">
                        <a:solidFill>
                          <a:schemeClr val="tx1"/>
                        </a:solidFill>
                        <a:latin typeface="Myriad Pro Condensed" panose="020B0506030403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2159494"/>
                  </a:ext>
                </a:extLst>
              </a:tr>
            </a:tbl>
          </a:graphicData>
        </a:graphic>
      </p:graphicFrame>
      <p:sp>
        <p:nvSpPr>
          <p:cNvPr id="3" name="Плюс 2">
            <a:extLst>
              <a:ext uri="{FF2B5EF4-FFF2-40B4-BE49-F238E27FC236}">
                <a16:creationId xmlns:a16="http://schemas.microsoft.com/office/drawing/2014/main" id="{CFF2605D-6272-8643-B1AC-FA24E094483B}"/>
              </a:ext>
            </a:extLst>
          </p:cNvPr>
          <p:cNvSpPr/>
          <p:nvPr/>
        </p:nvSpPr>
        <p:spPr>
          <a:xfrm>
            <a:off x="5160437" y="6657557"/>
            <a:ext cx="296330" cy="243459"/>
          </a:xfrm>
          <a:prstGeom prst="mathPlus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  <a:latin typeface="Geometria Light" panose="020B0403020204020204" pitchFamily="34" charset="0"/>
            </a:endParaRPr>
          </a:p>
        </p:txBody>
      </p:sp>
      <p:sp>
        <p:nvSpPr>
          <p:cNvPr id="13" name="Плюс 12">
            <a:extLst>
              <a:ext uri="{FF2B5EF4-FFF2-40B4-BE49-F238E27FC236}">
                <a16:creationId xmlns:a16="http://schemas.microsoft.com/office/drawing/2014/main" id="{CAB5DCFD-D52E-794F-A650-B905C51A3B55}"/>
              </a:ext>
            </a:extLst>
          </p:cNvPr>
          <p:cNvSpPr/>
          <p:nvPr/>
        </p:nvSpPr>
        <p:spPr>
          <a:xfrm>
            <a:off x="5160437" y="6324316"/>
            <a:ext cx="296330" cy="243459"/>
          </a:xfrm>
          <a:prstGeom prst="mathPlus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  <a:latin typeface="Geometria Light" panose="020B0403020204020204" pitchFamily="34" charset="0"/>
            </a:endParaRPr>
          </a:p>
        </p:txBody>
      </p:sp>
      <p:sp>
        <p:nvSpPr>
          <p:cNvPr id="14" name="Плюс 13">
            <a:extLst>
              <a:ext uri="{FF2B5EF4-FFF2-40B4-BE49-F238E27FC236}">
                <a16:creationId xmlns:a16="http://schemas.microsoft.com/office/drawing/2014/main" id="{662EE9C8-D9B0-DC4B-B4BF-039AAB45B1C3}"/>
              </a:ext>
            </a:extLst>
          </p:cNvPr>
          <p:cNvSpPr/>
          <p:nvPr/>
        </p:nvSpPr>
        <p:spPr>
          <a:xfrm>
            <a:off x="5160437" y="6990332"/>
            <a:ext cx="296330" cy="243459"/>
          </a:xfrm>
          <a:prstGeom prst="mathPlus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  <a:latin typeface="Geometria Light" panose="020B0403020204020204" pitchFamily="34" charset="0"/>
            </a:endParaRPr>
          </a:p>
        </p:txBody>
      </p:sp>
      <p:sp>
        <p:nvSpPr>
          <p:cNvPr id="15" name="Плюс 14">
            <a:extLst>
              <a:ext uri="{FF2B5EF4-FFF2-40B4-BE49-F238E27FC236}">
                <a16:creationId xmlns:a16="http://schemas.microsoft.com/office/drawing/2014/main" id="{B03C8BED-AF3F-9945-8DB1-528F74F09E5F}"/>
              </a:ext>
            </a:extLst>
          </p:cNvPr>
          <p:cNvSpPr/>
          <p:nvPr/>
        </p:nvSpPr>
        <p:spPr>
          <a:xfrm>
            <a:off x="5160437" y="7698303"/>
            <a:ext cx="296330" cy="243459"/>
          </a:xfrm>
          <a:prstGeom prst="mathPlus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  <a:latin typeface="Geometria Light" panose="020B0403020204020204" pitchFamily="34" charset="0"/>
            </a:endParaRPr>
          </a:p>
        </p:txBody>
      </p:sp>
      <p:sp>
        <p:nvSpPr>
          <p:cNvPr id="16" name="Плюс 15">
            <a:extLst>
              <a:ext uri="{FF2B5EF4-FFF2-40B4-BE49-F238E27FC236}">
                <a16:creationId xmlns:a16="http://schemas.microsoft.com/office/drawing/2014/main" id="{B3AED370-F330-CE41-8F7F-8AA44391D845}"/>
              </a:ext>
            </a:extLst>
          </p:cNvPr>
          <p:cNvSpPr/>
          <p:nvPr/>
        </p:nvSpPr>
        <p:spPr>
          <a:xfrm>
            <a:off x="5160437" y="7342496"/>
            <a:ext cx="296330" cy="243459"/>
          </a:xfrm>
          <a:prstGeom prst="mathPlus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  <a:latin typeface="Geometria Light" panose="020B0403020204020204" pitchFamily="34" charset="0"/>
            </a:endParaRPr>
          </a:p>
        </p:txBody>
      </p:sp>
      <p:sp>
        <p:nvSpPr>
          <p:cNvPr id="17" name="Плюс 16">
            <a:extLst>
              <a:ext uri="{FF2B5EF4-FFF2-40B4-BE49-F238E27FC236}">
                <a16:creationId xmlns:a16="http://schemas.microsoft.com/office/drawing/2014/main" id="{A079FE33-257E-5F47-81B4-B230E6049F73}"/>
              </a:ext>
            </a:extLst>
          </p:cNvPr>
          <p:cNvSpPr/>
          <p:nvPr/>
        </p:nvSpPr>
        <p:spPr>
          <a:xfrm>
            <a:off x="5160437" y="8041516"/>
            <a:ext cx="296330" cy="243459"/>
          </a:xfrm>
          <a:prstGeom prst="mathPlus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/>
              </a:solidFill>
              <a:latin typeface="Geometria Light" panose="020B04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202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1" descr="page9image46835872">
            <a:extLst>
              <a:ext uri="{FF2B5EF4-FFF2-40B4-BE49-F238E27FC236}">
                <a16:creationId xmlns:a16="http://schemas.microsoft.com/office/drawing/2014/main" id="{F843B22D-9EC5-8442-AFC6-8DE83BB82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533" y="1067256"/>
            <a:ext cx="6017897" cy="8654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764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113149"/>
            <a:ext cx="56346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Пример расположения </a:t>
            </a:r>
          </a:p>
          <a:p>
            <a:r>
              <a:rPr lang="ru-RU" sz="2800" dirty="0">
                <a:latin typeface="Geometria Light" panose="020B0403020204020204" pitchFamily="34" charset="0"/>
              </a:rPr>
              <a:t>буртов</a:t>
            </a:r>
          </a:p>
        </p:txBody>
      </p:sp>
    </p:spTree>
    <p:extLst>
      <p:ext uri="{BB962C8B-B14F-4D97-AF65-F5344CB8AC3E}">
        <p14:creationId xmlns:p14="http://schemas.microsoft.com/office/powerpoint/2010/main" val="2130988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eometria Light" panose="020B04030202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513567" y="236260"/>
            <a:ext cx="739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10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2" y="236260"/>
            <a:ext cx="48938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Цена и сроки реализации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2671EA-7AC0-AC4B-B4F4-B22788FEAFA8}"/>
              </a:ext>
            </a:extLst>
          </p:cNvPr>
          <p:cNvSpPr txBox="1"/>
          <p:nvPr/>
        </p:nvSpPr>
        <p:spPr>
          <a:xfrm>
            <a:off x="160865" y="2100492"/>
            <a:ext cx="63584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Geometria Light" panose="020B0403020204020204" pitchFamily="34" charset="0"/>
              </a:rPr>
              <a:t>Поставщик и Заказчик согласовывают временной план реализации проекта и отражают его в отдельном Приложении к Договору поставки.</a:t>
            </a:r>
          </a:p>
          <a:p>
            <a:r>
              <a:rPr lang="ru-RU" sz="1200" dirty="0">
                <a:latin typeface="Geometria Light" panose="020B0403020204020204" pitchFamily="34" charset="0"/>
              </a:rPr>
              <a:t>Конкретная дата отгрузки согласовывается отдельно. Поставщик обязуется произвести первую партию оборудования в течение 10-12 недель после подписания Договора, поступления авансовых платежей и получения официальной заявки на производство оборудования.</a:t>
            </a:r>
          </a:p>
          <a:p>
            <a:endParaRPr lang="ru-RU" sz="1200" dirty="0">
              <a:latin typeface="Geometria Light" panose="020B0403020204020204" pitchFamily="34" charset="0"/>
            </a:endParaRPr>
          </a:p>
          <a:p>
            <a:endParaRPr lang="ru-RU" sz="1200" dirty="0">
              <a:latin typeface="Geometria Light" panose="020B0403020204020204" pitchFamily="34" charset="0"/>
            </a:endParaRPr>
          </a:p>
          <a:p>
            <a:endParaRPr lang="ru-RU" sz="1200" dirty="0">
              <a:latin typeface="Geometria Light" panose="020B0403020204020204" pitchFamily="34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7E26632E-FAC8-504F-A076-101550C311AA}"/>
              </a:ext>
            </a:extLst>
          </p:cNvPr>
          <p:cNvSpPr/>
          <p:nvPr/>
        </p:nvSpPr>
        <p:spPr>
          <a:xfrm>
            <a:off x="-2" y="1891519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40692E-158F-9541-A08B-F7964F8DDE0A}"/>
              </a:ext>
            </a:extLst>
          </p:cNvPr>
          <p:cNvSpPr txBox="1"/>
          <p:nvPr/>
        </p:nvSpPr>
        <p:spPr>
          <a:xfrm>
            <a:off x="160865" y="1518733"/>
            <a:ext cx="31072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Geometria Light" panose="020B0403020204020204" pitchFamily="34" charset="0"/>
              </a:rPr>
              <a:t>4</a:t>
            </a:r>
            <a:r>
              <a:rPr lang="ru-RU" sz="1600" b="1" dirty="0">
                <a:latin typeface="Geometria Light" panose="020B0403020204020204" pitchFamily="34" charset="0"/>
              </a:rPr>
              <a:t>.</a:t>
            </a:r>
            <a:r>
              <a:rPr lang="en-US" sz="1600" b="1" dirty="0">
                <a:latin typeface="Geometria Light" panose="020B0403020204020204" pitchFamily="34" charset="0"/>
              </a:rPr>
              <a:t>1</a:t>
            </a:r>
            <a:r>
              <a:rPr lang="ru-RU" sz="1600" b="1" dirty="0">
                <a:latin typeface="Geometria Light" panose="020B0403020204020204" pitchFamily="34" charset="0"/>
              </a:rPr>
              <a:t>. Сроки реализации проекта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BE522DBD-2E51-D94E-9883-E75E573EC70B}"/>
              </a:ext>
            </a:extLst>
          </p:cNvPr>
          <p:cNvSpPr/>
          <p:nvPr/>
        </p:nvSpPr>
        <p:spPr>
          <a:xfrm>
            <a:off x="-3" y="4075477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BF501C-DB8C-544E-BD1D-B82E84C6A3A1}"/>
              </a:ext>
            </a:extLst>
          </p:cNvPr>
          <p:cNvSpPr txBox="1"/>
          <p:nvPr/>
        </p:nvSpPr>
        <p:spPr>
          <a:xfrm>
            <a:off x="160864" y="3719562"/>
            <a:ext cx="31072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Geometria Light" panose="020B0403020204020204" pitchFamily="34" charset="0"/>
              </a:rPr>
              <a:t>4</a:t>
            </a:r>
            <a:r>
              <a:rPr lang="ru-RU" sz="1600" b="1" dirty="0">
                <a:latin typeface="Geometria Light" panose="020B0403020204020204" pitchFamily="34" charset="0"/>
              </a:rPr>
              <a:t>.</a:t>
            </a:r>
            <a:r>
              <a:rPr lang="en-US" sz="1600" b="1" dirty="0">
                <a:latin typeface="Geometria Light" panose="020B0403020204020204" pitchFamily="34" charset="0"/>
              </a:rPr>
              <a:t>2</a:t>
            </a:r>
            <a:r>
              <a:rPr lang="ru-RU" sz="1600" b="1" dirty="0">
                <a:latin typeface="Geometria Light" panose="020B0403020204020204" pitchFamily="34" charset="0"/>
              </a:rPr>
              <a:t>. Цена и порядок оплаты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674A98-5CAD-DE4A-8DB4-1CDFB0206F72}"/>
              </a:ext>
            </a:extLst>
          </p:cNvPr>
          <p:cNvSpPr txBox="1"/>
          <p:nvPr/>
        </p:nvSpPr>
        <p:spPr>
          <a:xfrm>
            <a:off x="249762" y="4262820"/>
            <a:ext cx="635846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Geometria Light" panose="020B0403020204020204" pitchFamily="34" charset="0"/>
              </a:rPr>
              <a:t>Цена  Договора составляет </a:t>
            </a:r>
            <a:r>
              <a:rPr lang="ru-RU" sz="1400" b="1" dirty="0">
                <a:latin typeface="Geometria Light" panose="020B0403020204020204" pitchFamily="34" charset="0"/>
              </a:rPr>
              <a:t>   232,005,479.01 руб</a:t>
            </a:r>
            <a:r>
              <a:rPr lang="ru-RU" sz="1200" dirty="0">
                <a:latin typeface="Geometria Light" panose="020B0403020204020204" pitchFamily="34" charset="0"/>
              </a:rPr>
              <a:t>. </a:t>
            </a:r>
            <a:r>
              <a:rPr lang="en-US" sz="1200" dirty="0">
                <a:latin typeface="Geometria Light" panose="020B0403020204020204" pitchFamily="34" charset="0"/>
              </a:rPr>
              <a:t>c</a:t>
            </a:r>
            <a:r>
              <a:rPr lang="ru-RU" sz="1200" dirty="0">
                <a:latin typeface="Geometria Light" panose="020B0403020204020204" pitchFamily="34" charset="0"/>
              </a:rPr>
              <a:t> НДС и включает в себя:</a:t>
            </a:r>
          </a:p>
          <a:p>
            <a:endParaRPr lang="ru-RU" sz="1200" dirty="0">
              <a:latin typeface="Geometria Light" panose="020B0403020204020204" pitchFamily="34" charset="0"/>
            </a:endParaRPr>
          </a:p>
          <a:p>
            <a:r>
              <a:rPr lang="ru-RU" sz="1200" dirty="0">
                <a:latin typeface="Geometria Light" panose="020B0403020204020204" pitchFamily="34" charset="0"/>
              </a:rPr>
              <a:t>Оплата производится по частям в следующем порядке:</a:t>
            </a:r>
          </a:p>
          <a:p>
            <a:r>
              <a:rPr lang="ru-RU" sz="1200" dirty="0">
                <a:latin typeface="Geometria Light" panose="020B0403020204020204" pitchFamily="34" charset="0"/>
              </a:rPr>
              <a:t>1) Первый платеж в размере 35% от Цены Договора осуществляется после подписания Договора, путем перечисления денежных средств на счет Поставщика и составляет – </a:t>
            </a:r>
            <a:r>
              <a:rPr lang="en-US" sz="1200" b="1" dirty="0">
                <a:latin typeface="Geometria Light" panose="020B0403020204020204" pitchFamily="34" charset="0"/>
              </a:rPr>
              <a:t>   81,201,917.65 </a:t>
            </a:r>
            <a:r>
              <a:rPr lang="ru-RU" sz="1200" b="1" dirty="0">
                <a:latin typeface="Geometria Light" panose="020B0403020204020204" pitchFamily="34" charset="0"/>
              </a:rPr>
              <a:t>руб.</a:t>
            </a:r>
          </a:p>
          <a:p>
            <a:r>
              <a:rPr lang="ru-RU" sz="1200" dirty="0">
                <a:latin typeface="Geometria Light" panose="020B0403020204020204" pitchFamily="34" charset="0"/>
              </a:rPr>
              <a:t>2) Второй платеж в размере 60% от Цены Договора осуществляется после отгрузки Товара в Баден-Бадене, путем перечисления денежных средств на счет Поставщика и составляет – </a:t>
            </a:r>
            <a:r>
              <a:rPr lang="en-US" sz="1200" b="1" dirty="0">
                <a:latin typeface="Geometria Light" panose="020B0403020204020204" pitchFamily="34" charset="0"/>
              </a:rPr>
              <a:t>   139,203,287.41 </a:t>
            </a:r>
            <a:r>
              <a:rPr lang="ru-RU" sz="1200" b="1" dirty="0">
                <a:latin typeface="Geometria Light" panose="020B0403020204020204" pitchFamily="34" charset="0"/>
              </a:rPr>
              <a:t>руб.</a:t>
            </a:r>
          </a:p>
          <a:p>
            <a:r>
              <a:rPr lang="ru-RU" sz="1200" dirty="0">
                <a:latin typeface="Geometria Light" panose="020B0403020204020204" pitchFamily="34" charset="0"/>
              </a:rPr>
              <a:t>3) Третий платеж в размере 5% от Цены Договора осуществляется после ввода оборудования в эксплуатацию, путем перечисления денежных средств на счет Поставщика и составляет – </a:t>
            </a:r>
            <a:r>
              <a:rPr lang="en-US" sz="1200" b="1" dirty="0">
                <a:latin typeface="Geometria Light" panose="020B0403020204020204" pitchFamily="34" charset="0"/>
              </a:rPr>
              <a:t>  11,600,273.95 </a:t>
            </a:r>
            <a:r>
              <a:rPr lang="ru-RU" sz="1200" b="1" dirty="0">
                <a:latin typeface="Geometria Light" panose="020B0403020204020204" pitchFamily="34" charset="0"/>
              </a:rPr>
              <a:t>руб.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AD4A698C-A934-7E4B-8F85-1AA6AC7CBC95}"/>
              </a:ext>
            </a:extLst>
          </p:cNvPr>
          <p:cNvSpPr/>
          <p:nvPr/>
        </p:nvSpPr>
        <p:spPr>
          <a:xfrm>
            <a:off x="0" y="7533657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B1C3E2-71A6-7047-9DAD-19E089515CAB}"/>
              </a:ext>
            </a:extLst>
          </p:cNvPr>
          <p:cNvSpPr txBox="1"/>
          <p:nvPr/>
        </p:nvSpPr>
        <p:spPr>
          <a:xfrm>
            <a:off x="249762" y="7185295"/>
            <a:ext cx="31072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Geometria Light" panose="020B0403020204020204" pitchFamily="34" charset="0"/>
              </a:rPr>
              <a:t>4</a:t>
            </a:r>
            <a:r>
              <a:rPr lang="ru-RU" sz="1600" b="1" dirty="0">
                <a:latin typeface="Geometria Light" panose="020B0403020204020204" pitchFamily="34" charset="0"/>
              </a:rPr>
              <a:t>.</a:t>
            </a:r>
            <a:r>
              <a:rPr lang="en-US" sz="1600" b="1" dirty="0">
                <a:latin typeface="Geometria Light" panose="020B0403020204020204" pitchFamily="34" charset="0"/>
              </a:rPr>
              <a:t>3</a:t>
            </a:r>
            <a:r>
              <a:rPr lang="ru-RU" sz="1600" b="1" dirty="0">
                <a:latin typeface="Geometria Light" panose="020B0403020204020204" pitchFamily="34" charset="0"/>
              </a:rPr>
              <a:t>. Условия поставки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C70FF0-FBE5-BD45-854C-3897DC6AE98D}"/>
              </a:ext>
            </a:extLst>
          </p:cNvPr>
          <p:cNvSpPr txBox="1"/>
          <p:nvPr/>
        </p:nvSpPr>
        <p:spPr>
          <a:xfrm>
            <a:off x="160864" y="7766114"/>
            <a:ext cx="6358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Geometria Light" panose="020B0403020204020204" pitchFamily="34" charset="0"/>
              </a:rPr>
              <a:t>Поставка осуществляется на условиях франко-завод Баден-Баден (</a:t>
            </a:r>
            <a:r>
              <a:rPr lang="en-US" sz="1200" dirty="0">
                <a:latin typeface="Geometria Light" panose="020B0403020204020204" pitchFamily="34" charset="0"/>
              </a:rPr>
              <a:t>EXW Baden-Baden)</a:t>
            </a:r>
            <a:r>
              <a:rPr lang="ru-RU" sz="1200" dirty="0">
                <a:latin typeface="Geometria Light" panose="020B0403020204020204" pitchFamily="34" charset="0"/>
              </a:rPr>
              <a:t>.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C9E80B2-5131-A44E-B801-16B8AC2F6FB4}"/>
              </a:ext>
            </a:extLst>
          </p:cNvPr>
          <p:cNvSpPr/>
          <p:nvPr/>
        </p:nvSpPr>
        <p:spPr>
          <a:xfrm>
            <a:off x="-3" y="8712317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3DA7B8-62E5-FB44-A4FF-E9D140405AF1}"/>
              </a:ext>
            </a:extLst>
          </p:cNvPr>
          <p:cNvSpPr txBox="1"/>
          <p:nvPr/>
        </p:nvSpPr>
        <p:spPr>
          <a:xfrm>
            <a:off x="249759" y="8363955"/>
            <a:ext cx="48859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Geometria Light" panose="020B0403020204020204" pitchFamily="34" charset="0"/>
              </a:rPr>
              <a:t>4</a:t>
            </a:r>
            <a:r>
              <a:rPr lang="ru-RU" sz="1600" b="1" dirty="0">
                <a:latin typeface="Geometria Light" panose="020B0403020204020204" pitchFamily="34" charset="0"/>
              </a:rPr>
              <a:t>.</a:t>
            </a:r>
            <a:r>
              <a:rPr lang="en-US" sz="1600" b="1" dirty="0">
                <a:latin typeface="Geometria Light" panose="020B0403020204020204" pitchFamily="34" charset="0"/>
              </a:rPr>
              <a:t>4</a:t>
            </a:r>
            <a:r>
              <a:rPr lang="ru-RU" sz="1600" b="1" dirty="0">
                <a:latin typeface="Geometria Light" panose="020B0403020204020204" pitchFamily="34" charset="0"/>
              </a:rPr>
              <a:t>. Строительно-монтажные работы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143A0F0-40F6-3A44-B2A1-1957240E8E16}"/>
              </a:ext>
            </a:extLst>
          </p:cNvPr>
          <p:cNvSpPr txBox="1"/>
          <p:nvPr/>
        </p:nvSpPr>
        <p:spPr>
          <a:xfrm>
            <a:off x="160861" y="8944774"/>
            <a:ext cx="6358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Geometria Light" panose="020B0403020204020204" pitchFamily="34" charset="0"/>
              </a:rPr>
              <a:t>Строительные работы не входят в поставку, производятся заказчиком самостоятельно и предварительно оцениваются в </a:t>
            </a:r>
            <a:r>
              <a:rPr lang="en-US" sz="1200" b="1" dirty="0">
                <a:latin typeface="Geometria Light" panose="020B0403020204020204" pitchFamily="34" charset="0"/>
              </a:rPr>
              <a:t>42</a:t>
            </a:r>
            <a:r>
              <a:rPr lang="ru-RU" sz="1200" b="1" dirty="0">
                <a:latin typeface="Geometria Light" panose="020B0403020204020204" pitchFamily="34" charset="0"/>
              </a:rPr>
              <a:t> 000 000 руб</a:t>
            </a:r>
            <a:r>
              <a:rPr lang="ru-RU" sz="1200" dirty="0">
                <a:latin typeface="Geometria Light" panose="020B04030202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19824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764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11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236260"/>
            <a:ext cx="4479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Список оборудования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32250B72-B087-4A76-B8D2-D4DD2A483E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012795"/>
              </p:ext>
            </p:extLst>
          </p:nvPr>
        </p:nvGraphicFramePr>
        <p:xfrm>
          <a:off x="73575" y="1475875"/>
          <a:ext cx="6710849" cy="6989369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3685625">
                  <a:extLst>
                    <a:ext uri="{9D8B030D-6E8A-4147-A177-3AD203B41FA5}">
                      <a16:colId xmlns:a16="http://schemas.microsoft.com/office/drawing/2014/main" val="858862511"/>
                    </a:ext>
                  </a:extLst>
                </a:gridCol>
                <a:gridCol w="1631640">
                  <a:extLst>
                    <a:ext uri="{9D8B030D-6E8A-4147-A177-3AD203B41FA5}">
                      <a16:colId xmlns:a16="http://schemas.microsoft.com/office/drawing/2014/main" val="3225565342"/>
                    </a:ext>
                  </a:extLst>
                </a:gridCol>
                <a:gridCol w="1393584">
                  <a:extLst>
                    <a:ext uri="{9D8B030D-6E8A-4147-A177-3AD203B41FA5}">
                      <a16:colId xmlns:a16="http://schemas.microsoft.com/office/drawing/2014/main" val="2131049600"/>
                    </a:ext>
                  </a:extLst>
                </a:gridCol>
              </a:tblGrid>
              <a:tr h="302125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Наименование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Количество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Сумма с НДС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17953410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Мембраны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140,476,559.51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0797334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Ремонтный набор для тента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43,623.22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5483116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Клей герметик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3,693,695.64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3401606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Блок-пескоуловитель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4,016,995.42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55842635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Чугунная решётка канала дренажа/вентканала, 150мм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2,953,580.84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34610498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Труба гибкая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DN110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20,531.07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5341689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Трубный зажим 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DN110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81,047.87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9648248"/>
                  </a:ext>
                </a:extLst>
              </a:tr>
              <a:tr h="385668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Пробки для крышки канала (заглушки отверстий аэрационного канала)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386,805.36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2409630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Защитный козырёк для вентилятора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235,978.14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39164282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Труба воротник ПВХ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DN110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45,858.20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47733710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Труба локтя ПВХ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DN110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47,139.34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2748718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Труба ПВХ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DN110-110 45°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70,462.63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90910003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Труба ПВХ DN110 2000 мм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38,309.80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64265344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Канал HDPE/PP 150 мм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1,966,055.26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6705766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Конечное звено канала с переходной трубой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532,953.73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58127255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Винт-саморез сталь оцинкованная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14112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16,789.44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37929052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Кабель слаботочный зонда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1,649,898.00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70011499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Зонд температурный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2,819,071.33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0503203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Вентилятор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5,251,235.40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5232956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Труба 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Y-</a:t>
                      </a:r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образная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463,134.67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5063586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Коммуникационный шкаф с преобразователями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263,425.22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7620290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Кабель слаботочный компьютерный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118,085.42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2503835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Распределительный шкаф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29,944,918.08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117887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Зонд измерения кислорода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3,579,773.11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64363568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Датчик давления в комплекте с кабелем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438,125.67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8659742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Держатель настенный для кабеля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   19,187.01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11060161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Держатель настенный для 2х зондов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120,194.47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51767008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Защитный козырёк для распределительного шкафа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   111,644.30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97350369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Намоточная машина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30,002,331.27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08858388"/>
                  </a:ext>
                </a:extLst>
              </a:tr>
              <a:tr h="209703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Монтаж оборудования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     2,598,069.60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55826773"/>
                  </a:ext>
                </a:extLst>
              </a:tr>
              <a:tr h="220189">
                <a:tc>
                  <a:txBody>
                    <a:bodyPr/>
                    <a:lstStyle/>
                    <a:p>
                      <a:pPr algn="l" fontAlgn="b"/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Цена без НДС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193,337,899.17   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1140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96231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468437" y="236260"/>
            <a:ext cx="764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12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236260"/>
            <a:ext cx="4479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Ограничения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2671EA-7AC0-AC4B-B4F4-B22788FEAFA8}"/>
              </a:ext>
            </a:extLst>
          </p:cNvPr>
          <p:cNvSpPr txBox="1"/>
          <p:nvPr/>
        </p:nvSpPr>
        <p:spPr>
          <a:xfrm>
            <a:off x="249766" y="1575558"/>
            <a:ext cx="635846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>
                <a:latin typeface="Myriad Pro Light" panose="020B0403030403020204" pitchFamily="34" charset="0"/>
              </a:rPr>
              <a:t>Содержание настоящего коммерческого предложения и любая другая информация, возникшая в связи с технологией </a:t>
            </a:r>
            <a:r>
              <a:rPr lang="en-US" sz="1400" dirty="0">
                <a:latin typeface="Myriad Pro Light" panose="020B0403030403020204" pitchFamily="34" charset="0"/>
              </a:rPr>
              <a:t>GORE Cover</a:t>
            </a:r>
            <a:r>
              <a:rPr lang="ru-RU" sz="1400" dirty="0">
                <a:latin typeface="Myriad Pro Light" panose="020B0403030403020204" pitchFamily="34" charset="0"/>
              </a:rPr>
              <a:t> и ее системными компонентами и переданная в настоящем или будущем Поставщиком являются конфиденциальной информацией.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>
                <a:latin typeface="Myriad Pro Light" panose="020B0403030403020204" pitchFamily="34" charset="0"/>
              </a:rPr>
              <a:t>Заказчик не имеет права на передачу конфиденциальной информации третьим лицам и сторонам.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400" dirty="0">
                <a:latin typeface="Myriad Pro Light" panose="020B0403030403020204" pitchFamily="34" charset="0"/>
              </a:rPr>
              <a:t>Заказчик подтверждает, что конфиденциальная информация будет передана только собственным сотрудникам и тем лицам, от которых непосредственно зависит эксплуатация завода.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400" dirty="0">
              <a:latin typeface="Myriad Pro Light" panose="020B0403030403020204" pitchFamily="34" charset="0"/>
            </a:endParaRPr>
          </a:p>
          <a:p>
            <a:endParaRPr lang="ru-RU" sz="1400" dirty="0">
              <a:latin typeface="Myriad Pro Light" panose="020B0403030403020204" pitchFamily="34" charset="0"/>
            </a:endParaRPr>
          </a:p>
          <a:p>
            <a:endParaRPr lang="ru-RU" sz="1400" dirty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056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>
            <a:extLst>
              <a:ext uri="{FF2B5EF4-FFF2-40B4-BE49-F238E27FC236}">
                <a16:creationId xmlns:a16="http://schemas.microsoft.com/office/drawing/2014/main" id="{303B83C4-DAF9-E842-9499-8AA7B426AC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6858000" cy="9906003"/>
          </a:xfrm>
        </p:spPr>
      </p:pic>
    </p:spTree>
    <p:extLst>
      <p:ext uri="{BB962C8B-B14F-4D97-AF65-F5344CB8AC3E}">
        <p14:creationId xmlns:p14="http://schemas.microsoft.com/office/powerpoint/2010/main" val="45282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eometria Light" panose="020B04030202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432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328593"/>
            <a:ext cx="50081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Основание для расчета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632726-1F0C-3140-A8FA-5AF83769E556}"/>
              </a:ext>
            </a:extLst>
          </p:cNvPr>
          <p:cNvSpPr txBox="1"/>
          <p:nvPr/>
        </p:nvSpPr>
        <p:spPr>
          <a:xfrm>
            <a:off x="321734" y="1422714"/>
            <a:ext cx="6383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>
                <a:latin typeface="Geometria Light" panose="020B0403020204020204" pitchFamily="34" charset="0"/>
              </a:rPr>
              <a:t>Настоящее коммерческое предложение рассчитано исходя из предоставленных Заказчиком данных о предполагаемом объеме обработки и утилизации отходов, а также виде и составе исходного сырья.</a:t>
            </a:r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ABCE55B5-8055-4A47-985A-4C540E8B6C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572618"/>
              </p:ext>
            </p:extLst>
          </p:nvPr>
        </p:nvGraphicFramePr>
        <p:xfrm>
          <a:off x="321735" y="2619128"/>
          <a:ext cx="6383865" cy="5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6800">
                  <a:extLst>
                    <a:ext uri="{9D8B030D-6E8A-4147-A177-3AD203B41FA5}">
                      <a16:colId xmlns:a16="http://schemas.microsoft.com/office/drawing/2014/main" val="3776160310"/>
                    </a:ext>
                  </a:extLst>
                </a:gridCol>
                <a:gridCol w="3097065">
                  <a:extLst>
                    <a:ext uri="{9D8B030D-6E8A-4147-A177-3AD203B41FA5}">
                      <a16:colId xmlns:a16="http://schemas.microsoft.com/office/drawing/2014/main" val="12089114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600" b="1" i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Myriad Pro Condensed" panose="020B0506030403020204" pitchFamily="34" charset="0"/>
                        </a:rPr>
                        <a:t>Исходный материал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350" b="0" kern="1200" dirty="0">
                          <a:solidFill>
                            <a:schemeClr val="tx1"/>
                          </a:solidFill>
                          <a:effectLst/>
                          <a:latin typeface="Geometria Light" panose="020B0403020204020204" pitchFamily="34" charset="0"/>
                          <a:ea typeface="+mn-ea"/>
                          <a:cs typeface="+mn-cs"/>
                        </a:rPr>
                        <a:t>Отсев от грохочения несортированных твердых коммунальных отходов (ТКО) </a:t>
                      </a:r>
                      <a:endParaRPr lang="ru-RU" dirty="0">
                        <a:solidFill>
                          <a:schemeClr val="tx1"/>
                        </a:solidFill>
                        <a:effectLst/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7402639"/>
                  </a:ext>
                </a:extLst>
              </a:tr>
            </a:tbl>
          </a:graphicData>
        </a:graphic>
      </p:graphicFrame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7705EDF4-3F5F-8540-9CA3-F2A10733B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3173017"/>
              </p:ext>
            </p:extLst>
          </p:nvPr>
        </p:nvGraphicFramePr>
        <p:xfrm>
          <a:off x="321736" y="3442936"/>
          <a:ext cx="606636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565">
                  <a:extLst>
                    <a:ext uri="{9D8B030D-6E8A-4147-A177-3AD203B41FA5}">
                      <a16:colId xmlns:a16="http://schemas.microsoft.com/office/drawing/2014/main" val="3962536077"/>
                    </a:ext>
                  </a:extLst>
                </a:gridCol>
                <a:gridCol w="1189798">
                  <a:extLst>
                    <a:ext uri="{9D8B030D-6E8A-4147-A177-3AD203B41FA5}">
                      <a16:colId xmlns:a16="http://schemas.microsoft.com/office/drawing/2014/main" val="11323366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2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Данные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93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Тонн в год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Тонны в год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703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Удельный вес (т/м</a:t>
                      </a:r>
                      <a:r>
                        <a:rPr lang="ru-RU" sz="1200" b="0" i="0" baseline="3000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3</a:t>
                      </a:r>
                      <a:r>
                        <a:rPr lang="ru-RU" sz="1200" b="0" i="0" baseline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)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плотность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31778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Срок обработки материала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длительность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8294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Количество фаз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008733"/>
                  </a:ext>
                </a:extLst>
              </a:tr>
            </a:tbl>
          </a:graphicData>
        </a:graphic>
      </p:graphicFrame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4FD5D948-3684-EB4C-A61F-4B71856E06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9924299"/>
              </p:ext>
            </p:extLst>
          </p:nvPr>
        </p:nvGraphicFramePr>
        <p:xfrm>
          <a:off x="321735" y="5575933"/>
          <a:ext cx="587894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8988">
                  <a:extLst>
                    <a:ext uri="{9D8B030D-6E8A-4147-A177-3AD203B41FA5}">
                      <a16:colId xmlns:a16="http://schemas.microsoft.com/office/drawing/2014/main" val="3962536077"/>
                    </a:ext>
                  </a:extLst>
                </a:gridCol>
                <a:gridCol w="1039959">
                  <a:extLst>
                    <a:ext uri="{9D8B030D-6E8A-4147-A177-3AD203B41FA5}">
                      <a16:colId xmlns:a16="http://schemas.microsoft.com/office/drawing/2014/main" val="2385653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2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Количество буртов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буртя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93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Количество мембран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буртя</a:t>
                      </a:r>
                      <a:r>
                        <a:rPr lang="en-US" sz="1200" b="0" i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2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7034880"/>
                  </a:ext>
                </a:extLst>
              </a:tr>
            </a:tbl>
          </a:graphicData>
        </a:graphic>
      </p:graphicFrame>
      <p:graphicFrame>
        <p:nvGraphicFramePr>
          <p:cNvPr id="12" name="Таблица 11">
            <a:extLst>
              <a:ext uri="{FF2B5EF4-FFF2-40B4-BE49-F238E27FC236}">
                <a16:creationId xmlns:a16="http://schemas.microsoft.com/office/drawing/2014/main" id="{C58DE3A5-1FE7-9941-9A43-68133B71D1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080650"/>
              </p:ext>
            </p:extLst>
          </p:nvPr>
        </p:nvGraphicFramePr>
        <p:xfrm>
          <a:off x="321733" y="6510050"/>
          <a:ext cx="6536267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26464">
                  <a:extLst>
                    <a:ext uri="{9D8B030D-6E8A-4147-A177-3AD203B41FA5}">
                      <a16:colId xmlns:a16="http://schemas.microsoft.com/office/drawing/2014/main" val="3962536077"/>
                    </a:ext>
                  </a:extLst>
                </a:gridCol>
                <a:gridCol w="1709803">
                  <a:extLst>
                    <a:ext uri="{9D8B030D-6E8A-4147-A177-3AD203B41FA5}">
                      <a16:colId xmlns:a16="http://schemas.microsoft.com/office/drawing/2014/main" val="2385653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2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Форма бурта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937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С боковой стенкой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5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0м х 8м х 3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,5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 м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7034880"/>
                  </a:ext>
                </a:extLst>
              </a:tr>
            </a:tbl>
          </a:graphicData>
        </a:graphic>
      </p:graphicFrame>
      <p:graphicFrame>
        <p:nvGraphicFramePr>
          <p:cNvPr id="13" name="Таблица 12">
            <a:extLst>
              <a:ext uri="{FF2B5EF4-FFF2-40B4-BE49-F238E27FC236}">
                <a16:creationId xmlns:a16="http://schemas.microsoft.com/office/drawing/2014/main" id="{D8923399-6F87-6C47-93EA-CF3DA51BDD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65574"/>
              </p:ext>
            </p:extLst>
          </p:nvPr>
        </p:nvGraphicFramePr>
        <p:xfrm>
          <a:off x="321734" y="7444166"/>
          <a:ext cx="5878948" cy="919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64041">
                  <a:extLst>
                    <a:ext uri="{9D8B030D-6E8A-4147-A177-3AD203B41FA5}">
                      <a16:colId xmlns:a16="http://schemas.microsoft.com/office/drawing/2014/main" val="3962536077"/>
                    </a:ext>
                  </a:extLst>
                </a:gridCol>
                <a:gridCol w="1014907">
                  <a:extLst>
                    <a:ext uri="{9D8B030D-6E8A-4147-A177-3AD203B41FA5}">
                      <a16:colId xmlns:a16="http://schemas.microsoft.com/office/drawing/2014/main" val="23856536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2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Расположение бурта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6937964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Передняя часть к передней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10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 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8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00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 м</a:t>
                      </a:r>
                      <a:r>
                        <a:rPr lang="en-US" sz="1200" b="0" i="0" baseline="3000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2</a:t>
                      </a:r>
                      <a:endParaRPr lang="ru-RU" sz="1200" b="0" i="0" baseline="3000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7034880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Дистанция между буртами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2 метра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9596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971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eometria Light" panose="020B04030202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432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335778"/>
            <a:ext cx="4479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Система </a:t>
            </a:r>
            <a:r>
              <a:rPr lang="en-US" sz="2800" dirty="0">
                <a:latin typeface="Geometria Light" panose="020B0403020204020204" pitchFamily="34" charset="0"/>
              </a:rPr>
              <a:t>GORE Cover</a:t>
            </a:r>
            <a:endParaRPr lang="ru-RU" sz="2800" dirty="0">
              <a:latin typeface="Geometria Light" panose="020B04030202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BC288A-6AE6-6545-9804-7B1CB508F3B7}"/>
              </a:ext>
            </a:extLst>
          </p:cNvPr>
          <p:cNvSpPr txBox="1"/>
          <p:nvPr/>
        </p:nvSpPr>
        <p:spPr>
          <a:xfrm>
            <a:off x="372532" y="1450950"/>
            <a:ext cx="61129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b="1" dirty="0">
                <a:latin typeface="Geometria Light" panose="020B0403020204020204" pitchFamily="34" charset="0"/>
              </a:rPr>
              <a:t>Система</a:t>
            </a:r>
            <a:r>
              <a:rPr lang="en-US" sz="1200" b="1" dirty="0">
                <a:latin typeface="Geometria Light" panose="020B0403020204020204" pitchFamily="34" charset="0"/>
              </a:rPr>
              <a:t> GORE Cover </a:t>
            </a:r>
            <a:r>
              <a:rPr lang="ru-RU" sz="1200" dirty="0">
                <a:latin typeface="Geometria Light" panose="020B0403020204020204" pitchFamily="34" charset="0"/>
              </a:rPr>
              <a:t>включает в себя: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ru-RU" sz="1200" dirty="0">
                <a:latin typeface="Geometria Light" panose="020B0403020204020204" pitchFamily="34" charset="0"/>
              </a:rPr>
              <a:t>Мембрану </a:t>
            </a:r>
            <a:r>
              <a:rPr lang="en-US" sz="1200" dirty="0">
                <a:latin typeface="Geometria Light" panose="020B0403020204020204" pitchFamily="34" charset="0"/>
              </a:rPr>
              <a:t>GORE Cover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ru-RU" sz="1200" dirty="0">
                <a:latin typeface="Geometria Light" panose="020B0403020204020204" pitchFamily="34" charset="0"/>
              </a:rPr>
              <a:t>Вентиляционную систему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ru-RU" sz="1200" dirty="0">
                <a:latin typeface="Geometria Light" panose="020B0403020204020204" pitchFamily="34" charset="0"/>
              </a:rPr>
              <a:t>Автоматизированную систему управления процессами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ru-RU" sz="1200" dirty="0">
                <a:latin typeface="Geometria Light" panose="020B0403020204020204" pitchFamily="34" charset="0"/>
              </a:rPr>
              <a:t>Блок управления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ru-RU" sz="1200" dirty="0">
                <a:latin typeface="Geometria Light" panose="020B0403020204020204" pitchFamily="34" charset="0"/>
              </a:rPr>
              <a:t>Намоточную машину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AD678E0-47FB-C24D-923C-966472CBF2E8}"/>
              </a:ext>
            </a:extLst>
          </p:cNvPr>
          <p:cNvSpPr/>
          <p:nvPr/>
        </p:nvSpPr>
        <p:spPr>
          <a:xfrm>
            <a:off x="0" y="3293648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14C9E0-461B-8842-AE06-A3A455BB8950}"/>
              </a:ext>
            </a:extLst>
          </p:cNvPr>
          <p:cNvSpPr txBox="1"/>
          <p:nvPr/>
        </p:nvSpPr>
        <p:spPr>
          <a:xfrm>
            <a:off x="160864" y="2997346"/>
            <a:ext cx="43222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latin typeface="Geometria Light" panose="020B0403020204020204" pitchFamily="34" charset="0"/>
              </a:rPr>
              <a:t>2.1. Инструкция по монтажу и чертежи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133889-5606-6545-817A-BC02F3070202}"/>
              </a:ext>
            </a:extLst>
          </p:cNvPr>
          <p:cNvSpPr txBox="1"/>
          <p:nvPr/>
        </p:nvSpPr>
        <p:spPr>
          <a:xfrm>
            <a:off x="211512" y="3497301"/>
            <a:ext cx="649408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Geometria Light" panose="020B0403020204020204" pitchFamily="34" charset="0"/>
              </a:rPr>
              <a:t>Рисунки чертежи, предоставляемые поставщиком, могут служит исключительно наглядным пособием для создания производственной модели. Непосредственное создание конструкций и ответственность за ее соответствие местным законам и предписания лежит на заказчике. </a:t>
            </a:r>
          </a:p>
          <a:p>
            <a:endParaRPr lang="ru-RU" sz="1200" dirty="0">
              <a:latin typeface="Geometria Light" panose="020B0403020204020204" pitchFamily="34" charset="0"/>
            </a:endParaRPr>
          </a:p>
          <a:p>
            <a:r>
              <a:rPr lang="ru-RU" sz="1200" dirty="0">
                <a:latin typeface="Geometria Light" panose="020B0403020204020204" pitchFamily="34" charset="0"/>
              </a:rPr>
              <a:t>Инструкция содержит: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sz="1200" dirty="0">
                <a:latin typeface="Geometria Light" panose="020B0403020204020204" pitchFamily="34" charset="0"/>
              </a:rPr>
              <a:t>Генеральная схема расположения оборудования для Фазы 1, Фазы 2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sz="1200" dirty="0">
                <a:latin typeface="Geometria Light" panose="020B0403020204020204" pitchFamily="34" charset="0"/>
              </a:rPr>
              <a:t>Чертежи и спецификации для манипулятора мембраны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ru-RU" sz="1200" dirty="0">
                <a:latin typeface="Geometria Light" panose="020B0403020204020204" pitchFamily="34" charset="0"/>
              </a:rPr>
              <a:t>Принципиальные электромонтажная схема и схема подключений, последующее исполнение которых должно соответствовать местным техническим нормам и выполняться местными лицензированными электромонтажниками.</a:t>
            </a:r>
          </a:p>
          <a:p>
            <a:endParaRPr lang="ru-RU" sz="1200" dirty="0">
              <a:latin typeface="Geometria Light" panose="020B0403020204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DD03919-0A54-124B-B782-C2888BE63EC2}"/>
              </a:ext>
            </a:extLst>
          </p:cNvPr>
          <p:cNvSpPr txBox="1"/>
          <p:nvPr/>
        </p:nvSpPr>
        <p:spPr>
          <a:xfrm>
            <a:off x="160864" y="5878787"/>
            <a:ext cx="2870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latin typeface="Geometria Light" panose="020B0403020204020204" pitchFamily="34" charset="0"/>
              </a:rPr>
              <a:t>2.2. Мембрана </a:t>
            </a:r>
            <a:r>
              <a:rPr lang="en-US" sz="1400" b="1" dirty="0">
                <a:latin typeface="Geometria Light" panose="020B0403020204020204" pitchFamily="34" charset="0"/>
              </a:rPr>
              <a:t>GORE Cover</a:t>
            </a:r>
            <a:endParaRPr lang="ru-RU" sz="1400" b="1" dirty="0">
              <a:latin typeface="Geometria Light" panose="020B0403020204020204" pitchFamily="34" charset="0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C9968242-BF32-7C46-BD3F-186E3276B97F}"/>
              </a:ext>
            </a:extLst>
          </p:cNvPr>
          <p:cNvSpPr/>
          <p:nvPr/>
        </p:nvSpPr>
        <p:spPr>
          <a:xfrm>
            <a:off x="0" y="6128441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176CE9-B304-1F40-9241-074CFEDF8205}"/>
              </a:ext>
            </a:extLst>
          </p:cNvPr>
          <p:cNvSpPr txBox="1"/>
          <p:nvPr/>
        </p:nvSpPr>
        <p:spPr>
          <a:xfrm>
            <a:off x="211513" y="6299299"/>
            <a:ext cx="62739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Geometria Light" panose="020B0403020204020204" pitchFamily="34" charset="0"/>
              </a:rPr>
              <a:t>Полупроницаемая мембрана для укрывания буртов соразмерная полной площади укрытия бурта, снабжена двумя технологическими отверстиями для ввода измерительных зондов, а также натяжным устройством для корректировки объема укрытия в процессе компостирования, включая бандажный канат для ручной подгонки.</a:t>
            </a:r>
          </a:p>
          <a:p>
            <a:endParaRPr lang="ru-RU" sz="1200" dirty="0">
              <a:latin typeface="Geometria Light" panose="020B0403020204020204" pitchFamily="34" charset="0"/>
            </a:endParaRPr>
          </a:p>
          <a:p>
            <a:r>
              <a:rPr lang="ru-RU" sz="1200" dirty="0">
                <a:latin typeface="Geometria Light" panose="020B0403020204020204" pitchFamily="34" charset="0"/>
              </a:rPr>
              <a:t>Края мембраны крепятся грузиками, снабженными крюками. Обе торцевые стороны бурта снабжены 10 стационарными петлями для навешивания на крюк лебедки и/или для соединения с ремнями механизма намотки.</a:t>
            </a:r>
          </a:p>
          <a:p>
            <a:endParaRPr lang="ru-RU" sz="1200" dirty="0">
              <a:latin typeface="Geometria Light" panose="020B0403020204020204" pitchFamily="34" charset="0"/>
            </a:endParaRPr>
          </a:p>
          <a:p>
            <a:r>
              <a:rPr lang="ru-RU" sz="1200" dirty="0">
                <a:latin typeface="Geometria Light" panose="020B0403020204020204" pitchFamily="34" charset="0"/>
              </a:rPr>
              <a:t>Мембрана снабжена каймой (ширина каймы 70 см) из полиэстера с ПВХ-покрытием желтого цвета. В боковую кромку мембраны вмонтированы стационарные петли из нержавеющей стали для инсталляции боковых трубопроводов.</a:t>
            </a:r>
          </a:p>
          <a:p>
            <a:endParaRPr lang="ru-RU" sz="1200" dirty="0">
              <a:latin typeface="Geometria Light" panose="020B0403020204020204" pitchFamily="34" charset="0"/>
            </a:endParaRPr>
          </a:p>
          <a:p>
            <a:r>
              <a:rPr lang="ru-RU" sz="1200" dirty="0">
                <a:latin typeface="Geometria Light" panose="020B0403020204020204" pitchFamily="34" charset="0"/>
              </a:rPr>
              <a:t>Степень прочности мембраны достаточна для механических нагрузок намоточной машины. Материал снабжен защитой от воздействия ультрафиолетовых лучей. Набор для мелкого ремонта прилагается.</a:t>
            </a:r>
          </a:p>
        </p:txBody>
      </p:sp>
    </p:spTree>
    <p:extLst>
      <p:ext uri="{BB962C8B-B14F-4D97-AF65-F5344CB8AC3E}">
        <p14:creationId xmlns:p14="http://schemas.microsoft.com/office/powerpoint/2010/main" val="1828041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432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328593"/>
            <a:ext cx="4479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Система </a:t>
            </a:r>
            <a:r>
              <a:rPr lang="en-US" sz="2800" dirty="0">
                <a:latin typeface="Geometria Light" panose="020B0403020204020204" pitchFamily="34" charset="0"/>
              </a:rPr>
              <a:t>GORE Cover</a:t>
            </a:r>
            <a:endParaRPr lang="ru-RU" sz="2800" dirty="0">
              <a:latin typeface="Geometria Light" panose="020B0403020204020204" pitchFamily="34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7BCFA68C-AE2A-C14B-8636-B0C16568B8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7246041"/>
              </p:ext>
            </p:extLst>
          </p:nvPr>
        </p:nvGraphicFramePr>
        <p:xfrm>
          <a:off x="321734" y="1416667"/>
          <a:ext cx="6392334" cy="48647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1132">
                  <a:extLst>
                    <a:ext uri="{9D8B030D-6E8A-4147-A177-3AD203B41FA5}">
                      <a16:colId xmlns:a16="http://schemas.microsoft.com/office/drawing/2014/main" val="4244388676"/>
                    </a:ext>
                  </a:extLst>
                </a:gridCol>
                <a:gridCol w="3251202">
                  <a:extLst>
                    <a:ext uri="{9D8B030D-6E8A-4147-A177-3AD203B41FA5}">
                      <a16:colId xmlns:a16="http://schemas.microsoft.com/office/drawing/2014/main" val="3019861940"/>
                    </a:ext>
                  </a:extLst>
                </a:gridCol>
              </a:tblGrid>
              <a:tr h="293600">
                <a:tc>
                  <a:txBody>
                    <a:bodyPr/>
                    <a:lstStyle/>
                    <a:p>
                      <a:r>
                        <a:rPr lang="ru-RU" sz="12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Технические параметры мембраны </a:t>
                      </a:r>
                      <a:r>
                        <a:rPr lang="en-US" sz="12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GORE Cover</a:t>
                      </a:r>
                      <a:endParaRPr lang="ru-RU" sz="1200" b="1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694358"/>
                  </a:ext>
                </a:extLst>
              </a:tr>
              <a:tr h="291951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Материал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GORE Cover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 ламинат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6135337"/>
                  </a:ext>
                </a:extLst>
              </a:tr>
              <a:tr h="447887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Обрамление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Полиэстер с ПВХ-покрытием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8415985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Изнанка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100% полиэстер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3905131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Функциональная вставка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0" i="0" dirty="0" err="1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ePTFE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 (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растянутый </a:t>
                      </a:r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политеграфторэтилен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)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457633"/>
                  </a:ext>
                </a:extLst>
              </a:tr>
              <a:tr h="338667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Лицевая сторона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100% полиэстер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3362833"/>
                  </a:ext>
                </a:extLst>
              </a:tr>
              <a:tr h="40640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Воздухопроницаемость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1,5-4,5 м</a:t>
                      </a:r>
                      <a:r>
                        <a:rPr lang="ru-RU" sz="1200" b="0" i="0" baseline="3000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3</a:t>
                      </a:r>
                      <a:r>
                        <a:rPr lang="ru-RU" sz="1200" b="0" i="0" baseline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 / (м</a:t>
                      </a:r>
                      <a:r>
                        <a:rPr lang="ru-RU" sz="1200" b="0" i="0" baseline="3000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2</a:t>
                      </a:r>
                      <a:r>
                        <a:rPr lang="ru-RU" sz="1200" b="0" i="0" baseline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/час) при 200 Па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64034"/>
                  </a:ext>
                </a:extLst>
              </a:tr>
              <a:tr h="208492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Прочность на разрыв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Более 1000 Н в течение всего срока гарантии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6985475"/>
                  </a:ext>
                </a:extLst>
              </a:tr>
              <a:tr h="208491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Устойчивость к деформации (сгибу при низких температурах)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30 000 циклов при -10 градусах по Цельсию и проникновении воды более 80 000 ПА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537925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Химическая устойчивость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Ламинат устойчив к проникновению:</a:t>
                      </a:r>
                    </a:p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40% гидроксида натрия</a:t>
                      </a:r>
                    </a:p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65% азотной кислоты</a:t>
                      </a:r>
                    </a:p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32% соляной кислоты</a:t>
                      </a:r>
                    </a:p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24% серной кислоты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7404703"/>
                  </a:ext>
                </a:extLst>
              </a:tr>
              <a:tr h="14859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Гарантия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4 года на механическую, химическую и бактериальную устойчивость мембраны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1797238"/>
                  </a:ext>
                </a:extLst>
              </a:tr>
            </a:tbl>
          </a:graphicData>
        </a:graphic>
      </p:graphicFrame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B7D5382E-7343-BF47-BC40-77FF2F1BE088}"/>
              </a:ext>
            </a:extLst>
          </p:cNvPr>
          <p:cNvGrpSpPr/>
          <p:nvPr/>
        </p:nvGrpSpPr>
        <p:grpSpPr>
          <a:xfrm>
            <a:off x="313266" y="6163733"/>
            <a:ext cx="6536266" cy="3742267"/>
            <a:chOff x="1363134" y="6337905"/>
            <a:chExt cx="5494866" cy="3568095"/>
          </a:xfrm>
        </p:grpSpPr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01841EAC-AEAC-F54C-8772-551F11556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3134" y="6337905"/>
              <a:ext cx="5494866" cy="3568095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3E16D3E-2BBE-E94D-9BB6-2DDB3B0E5459}"/>
                </a:ext>
              </a:extLst>
            </p:cNvPr>
            <p:cNvSpPr txBox="1"/>
            <p:nvPr/>
          </p:nvSpPr>
          <p:spPr>
            <a:xfrm>
              <a:off x="1370252" y="7056449"/>
              <a:ext cx="1515687" cy="228892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1 Щит управления</a:t>
              </a: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2 Компьютер</a:t>
              </a: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3 Нижний держатель мембраны</a:t>
              </a: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4 Зонд измерения температурного профиля</a:t>
              </a: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5 Зонд измерения кислорода/температуры</a:t>
              </a: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6 Намоточная машина</a:t>
              </a: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7 Станция аэрации</a:t>
              </a: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8 Воздуховоды внешние</a:t>
              </a: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9 Мембрана </a:t>
              </a:r>
              <a:r>
                <a:rPr lang="en-US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GORE Cover</a:t>
              </a:r>
              <a:endParaRPr lang="ru-RU" sz="1000" b="1" dirty="0">
                <a:solidFill>
                  <a:schemeClr val="accent6">
                    <a:lumMod val="50000"/>
                  </a:schemeClr>
                </a:solidFill>
                <a:latin typeface="Geometria Light" panose="020B0403020204020204" pitchFamily="34" charset="0"/>
              </a:endParaRP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10 Дренажная система</a:t>
              </a:r>
            </a:p>
            <a:p>
              <a:r>
                <a:rPr lang="ru-RU" sz="1000" b="1" dirty="0">
                  <a:solidFill>
                    <a:schemeClr val="accent6">
                      <a:lumMod val="50000"/>
                    </a:schemeClr>
                  </a:solidFill>
                  <a:latin typeface="Geometria Light" panose="020B0403020204020204" pitchFamily="34" charset="0"/>
                </a:rPr>
                <a:t>11 Воздуховоды внутренние</a:t>
              </a:r>
            </a:p>
            <a:p>
              <a:pPr marL="342900" indent="-342900">
                <a:buAutoNum type="arabicPeriod"/>
              </a:pPr>
              <a:endParaRPr lang="ru-RU" sz="1000" dirty="0">
                <a:latin typeface="Geometria Light" panose="020B04030202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6563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432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328593"/>
            <a:ext cx="4479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Система </a:t>
            </a:r>
            <a:r>
              <a:rPr lang="en-US" sz="2800" dirty="0">
                <a:latin typeface="Geometria Light" panose="020B0403020204020204" pitchFamily="34" charset="0"/>
              </a:rPr>
              <a:t>GORE Cover</a:t>
            </a:r>
            <a:endParaRPr lang="ru-RU" sz="2800" dirty="0">
              <a:latin typeface="Geometria Light" panose="020B040302020402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AD678E0-47FB-C24D-923C-966472CBF2E8}"/>
              </a:ext>
            </a:extLst>
          </p:cNvPr>
          <p:cNvSpPr/>
          <p:nvPr/>
        </p:nvSpPr>
        <p:spPr>
          <a:xfrm>
            <a:off x="-2" y="1891519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14C9E0-461B-8842-AE06-A3A455BB8950}"/>
              </a:ext>
            </a:extLst>
          </p:cNvPr>
          <p:cNvSpPr txBox="1"/>
          <p:nvPr/>
        </p:nvSpPr>
        <p:spPr>
          <a:xfrm>
            <a:off x="160865" y="1518733"/>
            <a:ext cx="3107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latin typeface="Myriad Pro Bold Condensed" panose="020B0503030403020204" pitchFamily="34" charset="0"/>
              </a:rPr>
              <a:t>2.</a:t>
            </a:r>
            <a:r>
              <a:rPr lang="en-US" sz="1400" b="1" dirty="0">
                <a:latin typeface="Myriad Pro Bold Condensed" panose="020B0503030403020204" pitchFamily="34" charset="0"/>
              </a:rPr>
              <a:t>3</a:t>
            </a:r>
            <a:r>
              <a:rPr lang="ru-RU" sz="1400" b="1" dirty="0">
                <a:latin typeface="Myriad Pro Bold Condensed" panose="020B0503030403020204" pitchFamily="34" charset="0"/>
              </a:rPr>
              <a:t>. Вентиляционная система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A6DF2C0-B25A-F243-BCDF-C941DD08D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120" y="7351725"/>
            <a:ext cx="3431880" cy="2523769"/>
          </a:xfrm>
          <a:prstGeom prst="rect">
            <a:avLst/>
          </a:prstGeom>
        </p:spPr>
      </p:pic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12C3B675-8B81-124B-AD56-4BEB63764F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630609"/>
              </p:ext>
            </p:extLst>
          </p:nvPr>
        </p:nvGraphicFramePr>
        <p:xfrm>
          <a:off x="368223" y="3209863"/>
          <a:ext cx="5909733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66534">
                  <a:extLst>
                    <a:ext uri="{9D8B030D-6E8A-4147-A177-3AD203B41FA5}">
                      <a16:colId xmlns:a16="http://schemas.microsoft.com/office/drawing/2014/main" val="1367260676"/>
                    </a:ext>
                  </a:extLst>
                </a:gridCol>
                <a:gridCol w="1269854">
                  <a:extLst>
                    <a:ext uri="{9D8B030D-6E8A-4147-A177-3AD203B41FA5}">
                      <a16:colId xmlns:a16="http://schemas.microsoft.com/office/drawing/2014/main" val="1944688778"/>
                    </a:ext>
                  </a:extLst>
                </a:gridCol>
                <a:gridCol w="1473345">
                  <a:extLst>
                    <a:ext uri="{9D8B030D-6E8A-4147-A177-3AD203B41FA5}">
                      <a16:colId xmlns:a16="http://schemas.microsoft.com/office/drawing/2014/main" val="37727364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2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Строительные компоненты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На один бурт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Всего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996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HDPE – 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нижняя часть желоба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90 (</a:t>
                      </a:r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шт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)</a:t>
                      </a:r>
                    </a:p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1 260 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(</a:t>
                      </a:r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шт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)</a:t>
                      </a:r>
                    </a:p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674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Чугун – верхняя часть желоба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126 (</a:t>
                      </a:r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шт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1 784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 (</a:t>
                      </a:r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шт</a:t>
                      </a: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)</a:t>
                      </a:r>
                    </a:p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1055156"/>
                  </a:ext>
                </a:extLst>
              </a:tr>
            </a:tbl>
          </a:graphicData>
        </a:graphic>
      </p:graphicFrame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2ABF6E28-21FA-0F49-8BB9-E865BC6CA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312794"/>
              </p:ext>
            </p:extLst>
          </p:nvPr>
        </p:nvGraphicFramePr>
        <p:xfrm>
          <a:off x="368222" y="5361583"/>
          <a:ext cx="5909734" cy="156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935">
                  <a:extLst>
                    <a:ext uri="{9D8B030D-6E8A-4147-A177-3AD203B41FA5}">
                      <a16:colId xmlns:a16="http://schemas.microsoft.com/office/drawing/2014/main" val="450710265"/>
                    </a:ext>
                  </a:extLst>
                </a:gridCol>
                <a:gridCol w="1574799">
                  <a:extLst>
                    <a:ext uri="{9D8B030D-6E8A-4147-A177-3AD203B41FA5}">
                      <a16:colId xmlns:a16="http://schemas.microsoft.com/office/drawing/2014/main" val="3492577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2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Вентиляционный агрегат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58113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Количество вентиляторов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14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8675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Монтажные элементы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Трубы ПВХ и их соединения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7166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Герметик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Sika Flex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7087887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219ECDA-3626-2141-A32A-7F356D612AF5}"/>
              </a:ext>
            </a:extLst>
          </p:cNvPr>
          <p:cNvSpPr txBox="1"/>
          <p:nvPr/>
        </p:nvSpPr>
        <p:spPr>
          <a:xfrm>
            <a:off x="313263" y="7351725"/>
            <a:ext cx="32173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Geometria Light" panose="020B0403020204020204" pitchFamily="34" charset="0"/>
              </a:rPr>
              <a:t>Примечание:</a:t>
            </a:r>
          </a:p>
          <a:p>
            <a:r>
              <a:rPr lang="ru-RU" sz="1200" dirty="0">
                <a:latin typeface="Geometria Light" panose="020B0403020204020204" pitchFamily="34" charset="0"/>
              </a:rPr>
              <a:t>Субподрядчики, нанятые Заказчиком, должны соответствовать системной спецификации для техники </a:t>
            </a:r>
            <a:r>
              <a:rPr lang="en-US" sz="1200" dirty="0">
                <a:latin typeface="Geometria Light" panose="020B0403020204020204" pitchFamily="34" charset="0"/>
              </a:rPr>
              <a:t>GORE Cover</a:t>
            </a:r>
            <a:r>
              <a:rPr lang="ru-RU" sz="1200" dirty="0">
                <a:latin typeface="Geometria Light" panose="020B0403020204020204" pitchFamily="34" charset="0"/>
              </a:rPr>
              <a:t> и произвести монтажно-строительные работы по прокладке верхней и нижней части желобов, включая все релевантные элементы конструкции (водостоки).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BC44DF-EE4F-CD4C-8026-E778AFC754E3}"/>
              </a:ext>
            </a:extLst>
          </p:cNvPr>
          <p:cNvSpPr txBox="1"/>
          <p:nvPr/>
        </p:nvSpPr>
        <p:spPr>
          <a:xfrm>
            <a:off x="209585" y="2172536"/>
            <a:ext cx="61170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Myriad Pro Light" panose="020B0403030403020204" pitchFamily="34" charset="0"/>
              </a:rPr>
              <a:t>Вентиляционная система обеспечивает оптимальный уровень насыщения компостной массы кислородом, который необходим для быстрого размножения бактерий.</a:t>
            </a:r>
          </a:p>
        </p:txBody>
      </p:sp>
    </p:spTree>
    <p:extLst>
      <p:ext uri="{BB962C8B-B14F-4D97-AF65-F5344CB8AC3E}">
        <p14:creationId xmlns:p14="http://schemas.microsoft.com/office/powerpoint/2010/main" val="222006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BBE3B9FC-8D64-A549-A960-AAE73C055A3B}"/>
              </a:ext>
            </a:extLst>
          </p:cNvPr>
          <p:cNvSpPr/>
          <p:nvPr/>
        </p:nvSpPr>
        <p:spPr>
          <a:xfrm>
            <a:off x="4854005" y="5543347"/>
            <a:ext cx="1460426" cy="3918153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eometria Light" panose="020B0403020204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eometria Light" panose="020B04030202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432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326138"/>
            <a:ext cx="4479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Система </a:t>
            </a:r>
            <a:r>
              <a:rPr lang="en-US" sz="2800" dirty="0">
                <a:latin typeface="Geometria Light" panose="020B0403020204020204" pitchFamily="34" charset="0"/>
              </a:rPr>
              <a:t>GORE Cover</a:t>
            </a:r>
            <a:endParaRPr lang="ru-RU" sz="2800" dirty="0">
              <a:latin typeface="Geometria Light" panose="020B040302020402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AD678E0-47FB-C24D-923C-966472CBF2E8}"/>
              </a:ext>
            </a:extLst>
          </p:cNvPr>
          <p:cNvSpPr/>
          <p:nvPr/>
        </p:nvSpPr>
        <p:spPr>
          <a:xfrm>
            <a:off x="-2" y="1891519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14C9E0-461B-8842-AE06-A3A455BB8950}"/>
              </a:ext>
            </a:extLst>
          </p:cNvPr>
          <p:cNvSpPr txBox="1"/>
          <p:nvPr/>
        </p:nvSpPr>
        <p:spPr>
          <a:xfrm>
            <a:off x="160865" y="1518733"/>
            <a:ext cx="3107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latin typeface="Geometria Light" panose="020B0403020204020204" pitchFamily="34" charset="0"/>
              </a:rPr>
              <a:t>2.4. Система управления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2671EA-7AC0-AC4B-B4F4-B22788FEAFA8}"/>
              </a:ext>
            </a:extLst>
          </p:cNvPr>
          <p:cNvSpPr txBox="1"/>
          <p:nvPr/>
        </p:nvSpPr>
        <p:spPr>
          <a:xfrm>
            <a:off x="160865" y="2100492"/>
            <a:ext cx="63584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Geometria Light" panose="020B0403020204020204" pitchFamily="34" charset="0"/>
              </a:rPr>
              <a:t>Система управления обеспечивает автоматизированное управление всеми протекающими процессам. Система осуществляет мониторинг важных показателей происходит 24/7 и самостоятельно их корректирует в случае необходимости.</a:t>
            </a:r>
          </a:p>
        </p:txBody>
      </p:sp>
      <p:graphicFrame>
        <p:nvGraphicFramePr>
          <p:cNvPr id="17" name="Таблица 16">
            <a:extLst>
              <a:ext uri="{FF2B5EF4-FFF2-40B4-BE49-F238E27FC236}">
                <a16:creationId xmlns:a16="http://schemas.microsoft.com/office/drawing/2014/main" id="{A31F24C4-3566-164E-9BF6-6729F94276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393963"/>
              </p:ext>
            </p:extLst>
          </p:nvPr>
        </p:nvGraphicFramePr>
        <p:xfrm>
          <a:off x="321733" y="3328812"/>
          <a:ext cx="3928383" cy="3021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9594">
                  <a:extLst>
                    <a:ext uri="{9D8B030D-6E8A-4147-A177-3AD203B41FA5}">
                      <a16:colId xmlns:a16="http://schemas.microsoft.com/office/drawing/2014/main" val="1291011662"/>
                    </a:ext>
                  </a:extLst>
                </a:gridCol>
                <a:gridCol w="708789">
                  <a:extLst>
                    <a:ext uri="{9D8B030D-6E8A-4147-A177-3AD203B41FA5}">
                      <a16:colId xmlns:a16="http://schemas.microsoft.com/office/drawing/2014/main" val="2203262540"/>
                    </a:ext>
                  </a:extLst>
                </a:gridCol>
              </a:tblGrid>
              <a:tr h="372196">
                <a:tc>
                  <a:txBody>
                    <a:bodyPr/>
                    <a:lstStyle/>
                    <a:p>
                      <a:r>
                        <a:rPr lang="ru-RU" sz="14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Компонент управления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59913536"/>
                  </a:ext>
                </a:extLst>
              </a:tr>
              <a:tr h="507746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Зонд измерения кислорода</a:t>
                      </a:r>
                    </a:p>
                    <a:p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14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1588136"/>
                  </a:ext>
                </a:extLst>
              </a:tr>
              <a:tr h="454861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Зонд измерения температуры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14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6680515"/>
                  </a:ext>
                </a:extLst>
              </a:tr>
              <a:tr h="426751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Зонд измерения давления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14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2726557"/>
                  </a:ext>
                </a:extLst>
              </a:tr>
              <a:tr h="515245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Компьютер управления 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(KCU)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14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2047015"/>
                  </a:ext>
                </a:extLst>
              </a:tr>
              <a:tr h="74439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Распределительный шкаф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14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1013617"/>
                  </a:ext>
                </a:extLst>
              </a:tr>
            </a:tbl>
          </a:graphicData>
        </a:graphic>
      </p:graphicFrame>
      <p:graphicFrame>
        <p:nvGraphicFramePr>
          <p:cNvPr id="18" name="Таблица 17">
            <a:extLst>
              <a:ext uri="{FF2B5EF4-FFF2-40B4-BE49-F238E27FC236}">
                <a16:creationId xmlns:a16="http://schemas.microsoft.com/office/drawing/2014/main" id="{7EACB535-EFC9-2342-9E1A-EEAB86479D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444159"/>
              </p:ext>
            </p:extLst>
          </p:nvPr>
        </p:nvGraphicFramePr>
        <p:xfrm>
          <a:off x="321733" y="6383406"/>
          <a:ext cx="4220757" cy="192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4966">
                  <a:extLst>
                    <a:ext uri="{9D8B030D-6E8A-4147-A177-3AD203B41FA5}">
                      <a16:colId xmlns:a16="http://schemas.microsoft.com/office/drawing/2014/main" val="2103473084"/>
                    </a:ext>
                  </a:extLst>
                </a:gridCol>
                <a:gridCol w="1735791">
                  <a:extLst>
                    <a:ext uri="{9D8B030D-6E8A-4147-A177-3AD203B41FA5}">
                      <a16:colId xmlns:a16="http://schemas.microsoft.com/office/drawing/2014/main" val="1272085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Кабельное снабжение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Аналоговые, цифровые, стекловолоконные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137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Компьютер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Стационарный 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или ноутбук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0964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Софт компьютера управления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Установлен на </a:t>
                      </a:r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14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буртов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3422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Софт сервисной платформы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Установлен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713637"/>
                  </a:ext>
                </a:extLst>
              </a:tr>
            </a:tbl>
          </a:graphicData>
        </a:graphic>
      </p:graphicFrame>
      <p:pic>
        <p:nvPicPr>
          <p:cNvPr id="1025" name="Picture 1" descr="page7image49320416">
            <a:extLst>
              <a:ext uri="{FF2B5EF4-FFF2-40B4-BE49-F238E27FC236}">
                <a16:creationId xmlns:a16="http://schemas.microsoft.com/office/drawing/2014/main" id="{F3870970-37D9-6F4A-A5D9-497AC6574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4218" y="5652206"/>
            <a:ext cx="1119105" cy="4048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7image49331232">
            <a:extLst>
              <a:ext uri="{FF2B5EF4-FFF2-40B4-BE49-F238E27FC236}">
                <a16:creationId xmlns:a16="http://schemas.microsoft.com/office/drawing/2014/main" id="{30C782A3-AB28-D043-8750-3532D1E135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5217" y="4624056"/>
            <a:ext cx="1103243" cy="3385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7975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Geometria Light" panose="020B04030202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432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328593"/>
            <a:ext cx="4479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Система </a:t>
            </a:r>
            <a:r>
              <a:rPr lang="en-US" sz="2800" dirty="0">
                <a:latin typeface="Geometria Light" panose="020B0403020204020204" pitchFamily="34" charset="0"/>
              </a:rPr>
              <a:t>GORE Cover</a:t>
            </a:r>
            <a:endParaRPr lang="ru-RU" sz="2800" dirty="0">
              <a:latin typeface="Geometria Light" panose="020B040302020402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AD678E0-47FB-C24D-923C-966472CBF2E8}"/>
              </a:ext>
            </a:extLst>
          </p:cNvPr>
          <p:cNvSpPr/>
          <p:nvPr/>
        </p:nvSpPr>
        <p:spPr>
          <a:xfrm>
            <a:off x="-2" y="1891519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latin typeface="Geometria Light" panose="020B04030202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14C9E0-461B-8842-AE06-A3A455BB8950}"/>
              </a:ext>
            </a:extLst>
          </p:cNvPr>
          <p:cNvSpPr txBox="1"/>
          <p:nvPr/>
        </p:nvSpPr>
        <p:spPr>
          <a:xfrm>
            <a:off x="160864" y="1518733"/>
            <a:ext cx="37507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latin typeface="Geometria Light" panose="020B0403020204020204" pitchFamily="34" charset="0"/>
              </a:rPr>
              <a:t>2.4. Блок управления </a:t>
            </a:r>
            <a:r>
              <a:rPr lang="en-US" sz="1400" b="1" dirty="0" err="1">
                <a:latin typeface="Geometria Light" panose="020B0403020204020204" pitchFamily="34" charset="0"/>
              </a:rPr>
              <a:t>Kompmaster</a:t>
            </a:r>
            <a:endParaRPr lang="ru-RU" sz="1400" b="1" dirty="0">
              <a:latin typeface="Geometria Light" panose="020B0403020204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2671EA-7AC0-AC4B-B4F4-B22788FEAFA8}"/>
              </a:ext>
            </a:extLst>
          </p:cNvPr>
          <p:cNvSpPr txBox="1"/>
          <p:nvPr/>
        </p:nvSpPr>
        <p:spPr>
          <a:xfrm>
            <a:off x="160865" y="2100492"/>
            <a:ext cx="63584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Geometria Light" panose="020B0403020204020204" pitchFamily="34" charset="0"/>
              </a:rPr>
              <a:t>Поставляемая система управления является системой </a:t>
            </a:r>
            <a:r>
              <a:rPr lang="en-US" sz="1200" dirty="0">
                <a:latin typeface="Geometria Light" panose="020B0403020204020204" pitchFamily="34" charset="0"/>
              </a:rPr>
              <a:t>Plug-n-Play </a:t>
            </a:r>
            <a:r>
              <a:rPr lang="ru-RU" sz="1200" dirty="0">
                <a:latin typeface="Geometria Light" panose="020B0403020204020204" pitchFamily="34" charset="0"/>
              </a:rPr>
              <a:t>и включает в себя: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latin typeface="Geometria Light" panose="020B0403020204020204" pitchFamily="34" charset="0"/>
              </a:rPr>
              <a:t>Электронный блок управления (</a:t>
            </a:r>
            <a:r>
              <a:rPr lang="en-US" sz="1200" dirty="0" err="1">
                <a:latin typeface="Geometria Light" panose="020B0403020204020204" pitchFamily="34" charset="0"/>
              </a:rPr>
              <a:t>Kompmaster</a:t>
            </a:r>
            <a:r>
              <a:rPr lang="en-US" sz="1200" dirty="0">
                <a:latin typeface="Geometria Light" panose="020B0403020204020204" pitchFamily="34" charset="0"/>
              </a:rPr>
              <a:t> Control Unit, KCU)</a:t>
            </a:r>
            <a:r>
              <a:rPr lang="ru-RU" sz="1200" dirty="0">
                <a:latin typeface="Geometria Light" panose="020B0403020204020204" pitchFamily="34" charset="0"/>
              </a:rPr>
              <a:t> на каждый бурт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latin typeface="Geometria Light" panose="020B0403020204020204" pitchFamily="34" charset="0"/>
              </a:rPr>
              <a:t>Подключение основного источника питания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latin typeface="Geometria Light" panose="020B0403020204020204" pitchFamily="34" charset="0"/>
              </a:rPr>
              <a:t>Блокируемый выключатель питания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latin typeface="Geometria Light" panose="020B0403020204020204" pitchFamily="34" charset="0"/>
              </a:rPr>
              <a:t>Устройство аварийной остановки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latin typeface="Geometria Light" panose="020B0403020204020204" pitchFamily="34" charset="0"/>
              </a:rPr>
              <a:t>Зеленая контрольная лампочка рабочего режима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latin typeface="Geometria Light" panose="020B0403020204020204" pitchFamily="34" charset="0"/>
              </a:rPr>
              <a:t>Красная контрольная лампочка помех вентиляционной системы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latin typeface="Geometria Light" panose="020B0403020204020204" pitchFamily="34" charset="0"/>
              </a:rPr>
              <a:t>Ручной переключатель </a:t>
            </a:r>
            <a:r>
              <a:rPr lang="en-US" sz="1200" dirty="0">
                <a:latin typeface="Geometria Light" panose="020B0403020204020204" pitchFamily="34" charset="0"/>
              </a:rPr>
              <a:t>ON/OFF/AUTO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dirty="0">
                <a:latin typeface="Geometria Light" panose="020B0403020204020204" pitchFamily="34" charset="0"/>
              </a:rPr>
              <a:t>Трансформатор 24 вольт</a:t>
            </a:r>
          </a:p>
          <a:p>
            <a:endParaRPr lang="ru-RU" sz="1200" dirty="0">
              <a:latin typeface="Geometria Light" panose="020B0403020204020204" pitchFamily="34" charset="0"/>
            </a:endParaRPr>
          </a:p>
          <a:p>
            <a:r>
              <a:rPr lang="ru-RU" sz="1200" dirty="0">
                <a:latin typeface="Geometria Light" panose="020B0403020204020204" pitchFamily="34" charset="0"/>
              </a:rPr>
              <a:t>Блок управления изготовлен из нержавеющей стали, классификация по </a:t>
            </a:r>
            <a:r>
              <a:rPr lang="en-US" sz="1200" dirty="0">
                <a:latin typeface="Geometria Light" panose="020B0403020204020204" pitchFamily="34" charset="0"/>
              </a:rPr>
              <a:t>NEMA – 4</a:t>
            </a:r>
            <a:r>
              <a:rPr lang="ru-RU" sz="1200" dirty="0">
                <a:latin typeface="Geometria Light" panose="020B0403020204020204" pitchFamily="34" charset="0"/>
              </a:rPr>
              <a:t>х – всепогодная/пригодная для наружной эксплуатации и соответствуют стандарту СЕ.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CBED840-2D0A-A948-BA42-AA80BB0F7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734" y="5321727"/>
            <a:ext cx="5877676" cy="400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0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BFAEFCA-3D39-2A4C-BA3D-9A4512BC09C7}"/>
              </a:ext>
            </a:extLst>
          </p:cNvPr>
          <p:cNvSpPr/>
          <p:nvPr/>
        </p:nvSpPr>
        <p:spPr>
          <a:xfrm>
            <a:off x="321734" y="0"/>
            <a:ext cx="1058179" cy="1180407"/>
          </a:xfrm>
          <a:prstGeom prst="rect">
            <a:avLst/>
          </a:prstGeom>
          <a:solidFill>
            <a:srgbClr val="3AAA47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44E62C-4E0F-9143-B574-50162B472F85}"/>
              </a:ext>
            </a:extLst>
          </p:cNvPr>
          <p:cNvSpPr txBox="1"/>
          <p:nvPr/>
        </p:nvSpPr>
        <p:spPr>
          <a:xfrm>
            <a:off x="615141" y="236260"/>
            <a:ext cx="4322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Geometria Light" panose="020B0403020204020204" pitchFamily="34" charset="0"/>
              </a:rPr>
              <a:t>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6D76B6-5F78-E84B-B422-28FF2591CA2A}"/>
              </a:ext>
            </a:extLst>
          </p:cNvPr>
          <p:cNvSpPr txBox="1"/>
          <p:nvPr/>
        </p:nvSpPr>
        <p:spPr>
          <a:xfrm>
            <a:off x="1379913" y="328593"/>
            <a:ext cx="4479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Geometria Light" panose="020B0403020204020204" pitchFamily="34" charset="0"/>
              </a:rPr>
              <a:t>Система </a:t>
            </a:r>
            <a:r>
              <a:rPr lang="en-US" sz="2800" dirty="0">
                <a:latin typeface="Geometria Light" panose="020B0403020204020204" pitchFamily="34" charset="0"/>
              </a:rPr>
              <a:t>GORE Cover</a:t>
            </a:r>
            <a:endParaRPr lang="ru-RU" sz="2800" dirty="0">
              <a:latin typeface="Geometria Light" panose="020B0403020204020204" pitchFamily="34" charset="0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FAD678E0-47FB-C24D-923C-966472CBF2E8}"/>
              </a:ext>
            </a:extLst>
          </p:cNvPr>
          <p:cNvSpPr/>
          <p:nvPr/>
        </p:nvSpPr>
        <p:spPr>
          <a:xfrm>
            <a:off x="-2" y="1891519"/>
            <a:ext cx="3428999" cy="962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14C9E0-461B-8842-AE06-A3A455BB8950}"/>
              </a:ext>
            </a:extLst>
          </p:cNvPr>
          <p:cNvSpPr txBox="1"/>
          <p:nvPr/>
        </p:nvSpPr>
        <p:spPr>
          <a:xfrm>
            <a:off x="160864" y="1518733"/>
            <a:ext cx="6062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>
                <a:latin typeface="Geometria Light" panose="020B0403020204020204" pitchFamily="34" charset="0"/>
              </a:rPr>
              <a:t>2.</a:t>
            </a:r>
            <a:r>
              <a:rPr lang="en-US" sz="1400" b="1" dirty="0">
                <a:latin typeface="Geometria Light" panose="020B0403020204020204" pitchFamily="34" charset="0"/>
              </a:rPr>
              <a:t>5</a:t>
            </a:r>
            <a:r>
              <a:rPr lang="ru-RU" sz="1400" b="1" dirty="0">
                <a:latin typeface="Geometria Light" panose="020B0403020204020204" pitchFamily="34" charset="0"/>
              </a:rPr>
              <a:t>. Намоточная машина тип </a:t>
            </a:r>
            <a:r>
              <a:rPr lang="en-US" sz="1400" b="1" dirty="0">
                <a:latin typeface="Geometria Light" panose="020B0403020204020204" pitchFamily="34" charset="0"/>
              </a:rPr>
              <a:t>PWS</a:t>
            </a:r>
            <a:endParaRPr lang="ru-RU" sz="1400" b="1" dirty="0">
              <a:latin typeface="Geometria Light" panose="020B0403020204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A73490BF-7945-194F-B75F-B037A022C4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638" y="7829815"/>
            <a:ext cx="3100362" cy="2076185"/>
          </a:xfrm>
          <a:prstGeom prst="rect">
            <a:avLst/>
          </a:prstGeom>
        </p:spPr>
      </p:pic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94DE2799-8507-284B-8AA3-EF718724ED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747956"/>
              </p:ext>
            </p:extLst>
          </p:nvPr>
        </p:nvGraphicFramePr>
        <p:xfrm>
          <a:off x="138215" y="2083150"/>
          <a:ext cx="5890052" cy="76477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8304">
                  <a:extLst>
                    <a:ext uri="{9D8B030D-6E8A-4147-A177-3AD203B41FA5}">
                      <a16:colId xmlns:a16="http://schemas.microsoft.com/office/drawing/2014/main" val="1581420644"/>
                    </a:ext>
                  </a:extLst>
                </a:gridCol>
                <a:gridCol w="3621748">
                  <a:extLst>
                    <a:ext uri="{9D8B030D-6E8A-4147-A177-3AD203B41FA5}">
                      <a16:colId xmlns:a16="http://schemas.microsoft.com/office/drawing/2014/main" val="3686185617"/>
                    </a:ext>
                  </a:extLst>
                </a:gridCol>
              </a:tblGrid>
              <a:tr h="583027">
                <a:tc>
                  <a:txBody>
                    <a:bodyPr/>
                    <a:lstStyle/>
                    <a:p>
                      <a:r>
                        <a:rPr lang="ru-RU" sz="1200" b="1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Технические характеристики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3724457"/>
                  </a:ext>
                </a:extLst>
              </a:tr>
              <a:tr h="474124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Двигатель привода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Kubota Diesel V 3300-EBB, 50,7 KW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2248476"/>
                  </a:ext>
                </a:extLst>
              </a:tr>
              <a:tr h="316163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Колесный привод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Bosch-Rexroth Hydrostat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0764763"/>
                  </a:ext>
                </a:extLst>
              </a:tr>
              <a:tr h="1422372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Система управления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6 вариантов: 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Руление передними колесами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Руление задними колесами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Руление всеми колесами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Движение по диагонали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Поперечное движение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Карусельное движение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2606941"/>
                  </a:ext>
                </a:extLst>
              </a:tr>
              <a:tr h="316163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Порожний вес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8.500 кг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74657865"/>
                  </a:ext>
                </a:extLst>
              </a:tr>
              <a:tr h="474124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Нагрузка на ось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передняя 4100 кг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Задняя 4400 кг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9838401"/>
                  </a:ext>
                </a:extLst>
              </a:tr>
              <a:tr h="316163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Высота проезда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3,80 м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9667238"/>
                  </a:ext>
                </a:extLst>
              </a:tr>
              <a:tr h="663773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Ширина колеи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В рабочем положении 9,30 м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В положении транспортировки 3,00 м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919237"/>
                  </a:ext>
                </a:extLst>
              </a:tr>
              <a:tr h="284474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Общая ширина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13,80 м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5313586"/>
                  </a:ext>
                </a:extLst>
              </a:tr>
              <a:tr h="663773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Общая высота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В рабочем положении 5,05 м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В положении транспортировки 4,10 м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2856870"/>
                  </a:ext>
                </a:extLst>
              </a:tr>
              <a:tr h="1043073"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Привод вала намотки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Гидравлический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Тяговая сила 1,200 </a:t>
                      </a:r>
                      <a:r>
                        <a:rPr lang="ru-RU" sz="1200" b="0" i="0" dirty="0" err="1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Нм</a:t>
                      </a:r>
                      <a:endParaRPr lang="ru-RU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Скорость скатывания и </a:t>
                      </a:r>
                      <a:endParaRPr lang="en-US" sz="1200" b="0" i="0" dirty="0">
                        <a:solidFill>
                          <a:schemeClr val="tx1"/>
                        </a:solidFill>
                        <a:latin typeface="Geometria Light" panose="020B0403020204020204" pitchFamily="34" charset="0"/>
                      </a:endParaRP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накатывания 0-15 м/мин</a:t>
                      </a:r>
                    </a:p>
                    <a:p>
                      <a:r>
                        <a:rPr lang="ru-RU" sz="1200" b="0" i="0" dirty="0">
                          <a:solidFill>
                            <a:schemeClr val="tx1"/>
                          </a:solidFill>
                          <a:latin typeface="Geometria Light" panose="020B0403020204020204" pitchFamily="34" charset="0"/>
                        </a:rPr>
                        <a:t>Бесступенчатая регулировка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4469661"/>
                  </a:ext>
                </a:extLst>
              </a:tr>
              <a:tr h="474118">
                <a:tc>
                  <a:txBody>
                    <a:bodyPr/>
                    <a:lstStyle/>
                    <a:p>
                      <a:endParaRPr lang="ru-RU" sz="1200" b="0" i="0" dirty="0"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0374981"/>
                  </a:ext>
                </a:extLst>
              </a:tr>
              <a:tr h="308181">
                <a:tc>
                  <a:txBody>
                    <a:bodyPr/>
                    <a:lstStyle/>
                    <a:p>
                      <a:endParaRPr lang="ru-RU" sz="1200" b="0" i="0" dirty="0"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0275422"/>
                  </a:ext>
                </a:extLst>
              </a:tr>
              <a:tr h="308181">
                <a:tc>
                  <a:txBody>
                    <a:bodyPr/>
                    <a:lstStyle/>
                    <a:p>
                      <a:endParaRPr lang="ru-RU" sz="1200" b="0" i="0" dirty="0"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ru-RU" sz="1200" b="0" i="0" dirty="0">
                        <a:latin typeface="Geometria Light" panose="020B04030202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8436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671794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10030</TotalTime>
  <Words>1485</Words>
  <Application>Microsoft Office PowerPoint</Application>
  <PresentationFormat>Лист A4 (210x297 мм)</PresentationFormat>
  <Paragraphs>337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4" baseType="lpstr">
      <vt:lpstr>Arial</vt:lpstr>
      <vt:lpstr>Calibri</vt:lpstr>
      <vt:lpstr>Calibri Light</vt:lpstr>
      <vt:lpstr>Geometria Light</vt:lpstr>
      <vt:lpstr>Myriad Pro</vt:lpstr>
      <vt:lpstr>Myriad Pro Bold Condensed</vt:lpstr>
      <vt:lpstr>Myriad Pro Condensed</vt:lpstr>
      <vt:lpstr>Myriad Pro Light</vt:lpstr>
      <vt:lpstr>Wingdings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Vera Lapshina</dc:creator>
  <cp:lastModifiedBy>Половинкин Никита</cp:lastModifiedBy>
  <cp:revision>69</cp:revision>
  <cp:lastPrinted>2020-02-27T15:39:07Z</cp:lastPrinted>
  <dcterms:created xsi:type="dcterms:W3CDTF">2019-03-14T09:37:39Z</dcterms:created>
  <dcterms:modified xsi:type="dcterms:W3CDTF">2021-07-02T15:16:19Z</dcterms:modified>
</cp:coreProperties>
</file>

<file path=docProps/thumbnail.jpeg>
</file>